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40233600" cy="31089600"/>
  <p:notesSz cx="6858000" cy="9144000"/>
  <p:defaultTextStyle>
    <a:defPPr>
      <a:defRPr lang="en-US"/>
    </a:defPPr>
    <a:lvl1pPr marL="0" algn="l" defTabSz="3423250" rtl="0" eaLnBrk="1" latinLnBrk="0" hangingPunct="1">
      <a:defRPr sz="6739" kern="1200">
        <a:solidFill>
          <a:schemeClr val="tx1"/>
        </a:solidFill>
        <a:latin typeface="+mn-lt"/>
        <a:ea typeface="+mn-ea"/>
        <a:cs typeface="+mn-cs"/>
      </a:defRPr>
    </a:lvl1pPr>
    <a:lvl2pPr marL="1711625" algn="l" defTabSz="3423250" rtl="0" eaLnBrk="1" latinLnBrk="0" hangingPunct="1">
      <a:defRPr sz="6739" kern="1200">
        <a:solidFill>
          <a:schemeClr val="tx1"/>
        </a:solidFill>
        <a:latin typeface="+mn-lt"/>
        <a:ea typeface="+mn-ea"/>
        <a:cs typeface="+mn-cs"/>
      </a:defRPr>
    </a:lvl2pPr>
    <a:lvl3pPr marL="3423250" algn="l" defTabSz="3423250" rtl="0" eaLnBrk="1" latinLnBrk="0" hangingPunct="1">
      <a:defRPr sz="6739" kern="1200">
        <a:solidFill>
          <a:schemeClr val="tx1"/>
        </a:solidFill>
        <a:latin typeface="+mn-lt"/>
        <a:ea typeface="+mn-ea"/>
        <a:cs typeface="+mn-cs"/>
      </a:defRPr>
    </a:lvl3pPr>
    <a:lvl4pPr marL="5134875" algn="l" defTabSz="3423250" rtl="0" eaLnBrk="1" latinLnBrk="0" hangingPunct="1">
      <a:defRPr sz="6739" kern="1200">
        <a:solidFill>
          <a:schemeClr val="tx1"/>
        </a:solidFill>
        <a:latin typeface="+mn-lt"/>
        <a:ea typeface="+mn-ea"/>
        <a:cs typeface="+mn-cs"/>
      </a:defRPr>
    </a:lvl4pPr>
    <a:lvl5pPr marL="6846501" algn="l" defTabSz="3423250" rtl="0" eaLnBrk="1" latinLnBrk="0" hangingPunct="1">
      <a:defRPr sz="6739" kern="1200">
        <a:solidFill>
          <a:schemeClr val="tx1"/>
        </a:solidFill>
        <a:latin typeface="+mn-lt"/>
        <a:ea typeface="+mn-ea"/>
        <a:cs typeface="+mn-cs"/>
      </a:defRPr>
    </a:lvl5pPr>
    <a:lvl6pPr marL="8558126" algn="l" defTabSz="3423250" rtl="0" eaLnBrk="1" latinLnBrk="0" hangingPunct="1">
      <a:defRPr sz="6739" kern="1200">
        <a:solidFill>
          <a:schemeClr val="tx1"/>
        </a:solidFill>
        <a:latin typeface="+mn-lt"/>
        <a:ea typeface="+mn-ea"/>
        <a:cs typeface="+mn-cs"/>
      </a:defRPr>
    </a:lvl6pPr>
    <a:lvl7pPr marL="10269750" algn="l" defTabSz="3423250" rtl="0" eaLnBrk="1" latinLnBrk="0" hangingPunct="1">
      <a:defRPr sz="6739" kern="1200">
        <a:solidFill>
          <a:schemeClr val="tx1"/>
        </a:solidFill>
        <a:latin typeface="+mn-lt"/>
        <a:ea typeface="+mn-ea"/>
        <a:cs typeface="+mn-cs"/>
      </a:defRPr>
    </a:lvl7pPr>
    <a:lvl8pPr marL="11981376" algn="l" defTabSz="3423250" rtl="0" eaLnBrk="1" latinLnBrk="0" hangingPunct="1">
      <a:defRPr sz="6739" kern="1200">
        <a:solidFill>
          <a:schemeClr val="tx1"/>
        </a:solidFill>
        <a:latin typeface="+mn-lt"/>
        <a:ea typeface="+mn-ea"/>
        <a:cs typeface="+mn-cs"/>
      </a:defRPr>
    </a:lvl8pPr>
    <a:lvl9pPr marL="13693001" algn="l" defTabSz="3423250" rtl="0" eaLnBrk="1" latinLnBrk="0" hangingPunct="1">
      <a:defRPr sz="673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792" userDrawn="1">
          <p15:clr>
            <a:srgbClr val="A4A3A4"/>
          </p15:clr>
        </p15:guide>
        <p15:guide id="2" pos="126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C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28" autoAdjust="0"/>
    <p:restoredTop sz="96341"/>
  </p:normalViewPr>
  <p:slideViewPr>
    <p:cSldViewPr snapToGrid="0" snapToObjects="1" showGuides="1">
      <p:cViewPr>
        <p:scale>
          <a:sx n="33" d="100"/>
          <a:sy n="33" d="100"/>
        </p:scale>
        <p:origin x="-240" y="24"/>
      </p:cViewPr>
      <p:guideLst>
        <p:guide orient="horz" pos="9792"/>
        <p:guide pos="126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Gamer\Desktop\SAT%204.24%20Results\4.24_Average.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oleObject" Target="file:///C:\Users\Gamer\Desktop\SAT%204%20Results\4_Average%20Resul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Gamer\Desktop\SAT%204.24%20Results\4.24_Average.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Gamer\Desktop\SAT%20Results\AverageReslt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Gamer\Desktop\SAT%204.24%20Results\4.24_Average.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Gamer\Desktop\SAT%20Results\AverageReslt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Gamer\Desktop\SAT%204%20Results\4_Average%20Result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Gamer\Desktop\SAT%204.24%20Results\4.24_Average.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r>
              <a:rPr lang="en-US" b="1" dirty="0" smtClean="0"/>
              <a:t>1:4.24</a:t>
            </a:r>
            <a:r>
              <a:rPr lang="en-US" dirty="0" smtClean="0"/>
              <a:t> Satisfiability</a:t>
            </a:r>
            <a:endParaRPr lang="en-US" dirty="0"/>
          </a:p>
        </c:rich>
      </c:tx>
      <c:layout/>
      <c:overlay val="0"/>
      <c:spPr>
        <a:noFill/>
        <a:ln>
          <a:noFill/>
        </a:ln>
        <a:effectLst/>
      </c:spPr>
      <c:txPr>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Sheet1!$B$199</c:f>
              <c:strCache>
                <c:ptCount val="1"/>
                <c:pt idx="0">
                  <c:v>Original</c:v>
                </c:pt>
              </c:strCache>
            </c:strRef>
          </c:tx>
          <c:spPr>
            <a:ln w="63500" cap="rnd">
              <a:solidFill>
                <a:schemeClr val="accent1"/>
              </a:solidFill>
              <a:round/>
            </a:ln>
            <a:effectLst/>
          </c:spPr>
          <c:marker>
            <c:symbol val="circle"/>
            <c:size val="11"/>
            <c:spPr>
              <a:solidFill>
                <a:schemeClr val="accent1"/>
              </a:solidFill>
              <a:ln w="9525">
                <a:solidFill>
                  <a:schemeClr val="accent1"/>
                </a:solidFill>
              </a:ln>
              <a:effectLst/>
            </c:spPr>
          </c:marker>
          <c:cat>
            <c:strRef>
              <c:f>Sheet1!$A$200:$A$204</c:f>
              <c:strCache>
                <c:ptCount val="5"/>
                <c:pt idx="0">
                  <c:v>100v424c</c:v>
                </c:pt>
                <c:pt idx="1">
                  <c:v>150v636c</c:v>
                </c:pt>
                <c:pt idx="2">
                  <c:v>200v848c</c:v>
                </c:pt>
                <c:pt idx="3">
                  <c:v>250v1060c</c:v>
                </c:pt>
                <c:pt idx="4">
                  <c:v>300v1272c</c:v>
                </c:pt>
              </c:strCache>
            </c:strRef>
          </c:cat>
          <c:val>
            <c:numRef>
              <c:f>Sheet1!$B$200:$B$204</c:f>
              <c:numCache>
                <c:formatCode>General</c:formatCode>
                <c:ptCount val="5"/>
                <c:pt idx="0">
                  <c:v>55</c:v>
                </c:pt>
                <c:pt idx="1">
                  <c:v>67</c:v>
                </c:pt>
                <c:pt idx="2">
                  <c:v>51</c:v>
                </c:pt>
                <c:pt idx="3">
                  <c:v>57</c:v>
                </c:pt>
                <c:pt idx="4">
                  <c:v>56</c:v>
                </c:pt>
              </c:numCache>
            </c:numRef>
          </c:val>
          <c:smooth val="0"/>
          <c:extLst xmlns:c16r2="http://schemas.microsoft.com/office/drawing/2015/06/chart">
            <c:ext xmlns:c16="http://schemas.microsoft.com/office/drawing/2014/chart" uri="{C3380CC4-5D6E-409C-BE32-E72D297353CC}">
              <c16:uniqueId val="{00000000-E159-4590-86F3-A2A00E0ECE43}"/>
            </c:ext>
          </c:extLst>
        </c:ser>
        <c:ser>
          <c:idx val="1"/>
          <c:order val="1"/>
          <c:tx>
            <c:strRef>
              <c:f>Sheet1!$C$199</c:f>
              <c:strCache>
                <c:ptCount val="1"/>
                <c:pt idx="0">
                  <c:v>Mod</c:v>
                </c:pt>
              </c:strCache>
            </c:strRef>
          </c:tx>
          <c:spPr>
            <a:ln w="63500" cap="rnd">
              <a:solidFill>
                <a:schemeClr val="accent2"/>
              </a:solidFill>
              <a:round/>
            </a:ln>
            <a:effectLst/>
          </c:spPr>
          <c:marker>
            <c:symbol val="x"/>
            <c:size val="10"/>
            <c:spPr>
              <a:solidFill>
                <a:schemeClr val="accent2"/>
              </a:solidFill>
              <a:ln w="9525">
                <a:solidFill>
                  <a:schemeClr val="accent2"/>
                </a:solidFill>
              </a:ln>
              <a:effectLst/>
            </c:spPr>
          </c:marker>
          <c:cat>
            <c:strRef>
              <c:f>Sheet1!$A$200:$A$204</c:f>
              <c:strCache>
                <c:ptCount val="5"/>
                <c:pt idx="0">
                  <c:v>100v424c</c:v>
                </c:pt>
                <c:pt idx="1">
                  <c:v>150v636c</c:v>
                </c:pt>
                <c:pt idx="2">
                  <c:v>200v848c</c:v>
                </c:pt>
                <c:pt idx="3">
                  <c:v>250v1060c</c:v>
                </c:pt>
                <c:pt idx="4">
                  <c:v>300v1272c</c:v>
                </c:pt>
              </c:strCache>
            </c:strRef>
          </c:cat>
          <c:val>
            <c:numRef>
              <c:f>Sheet1!$C$200:$C$204</c:f>
              <c:numCache>
                <c:formatCode>General</c:formatCode>
                <c:ptCount val="5"/>
                <c:pt idx="0">
                  <c:v>90</c:v>
                </c:pt>
                <c:pt idx="1">
                  <c:v>87</c:v>
                </c:pt>
                <c:pt idx="2">
                  <c:v>96</c:v>
                </c:pt>
                <c:pt idx="3">
                  <c:v>95</c:v>
                </c:pt>
                <c:pt idx="4">
                  <c:v>94</c:v>
                </c:pt>
              </c:numCache>
            </c:numRef>
          </c:val>
          <c:smooth val="0"/>
          <c:extLst xmlns:c16r2="http://schemas.microsoft.com/office/drawing/2015/06/chart">
            <c:ext xmlns:c16="http://schemas.microsoft.com/office/drawing/2014/chart" uri="{C3380CC4-5D6E-409C-BE32-E72D297353CC}">
              <c16:uniqueId val="{00000001-E159-4590-86F3-A2A00E0ECE43}"/>
            </c:ext>
          </c:extLst>
        </c:ser>
        <c:dLbls>
          <c:showLegendKey val="0"/>
          <c:showVal val="0"/>
          <c:showCatName val="0"/>
          <c:showSerName val="0"/>
          <c:showPercent val="0"/>
          <c:showBubbleSize val="0"/>
        </c:dLbls>
        <c:marker val="1"/>
        <c:smooth val="0"/>
        <c:axId val="294374424"/>
        <c:axId val="294374032"/>
      </c:lineChart>
      <c:catAx>
        <c:axId val="294374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294374032"/>
        <c:crosses val="autoZero"/>
        <c:auto val="1"/>
        <c:lblAlgn val="ctr"/>
        <c:lblOffset val="100"/>
        <c:noMultiLvlLbl val="0"/>
      </c:catAx>
      <c:valAx>
        <c:axId val="29437403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294374424"/>
        <c:crosses val="autoZero"/>
        <c:crossBetween val="between"/>
      </c:valAx>
      <c:spPr>
        <a:noFill/>
        <a:ln>
          <a:noFill/>
        </a:ln>
        <a:effectLst/>
      </c:spPr>
    </c:plotArea>
    <c:plotVisOnly val="1"/>
    <c:dispBlanksAs val="gap"/>
    <c:showDLblsOverMax val="0"/>
  </c:chart>
  <c:spPr>
    <a:noFill/>
    <a:ln>
      <a:noFill/>
    </a:ln>
    <a:effectLst/>
  </c:spPr>
  <c:txPr>
    <a:bodyPr/>
    <a:lstStyle/>
    <a:p>
      <a:pPr>
        <a:defRPr sz="32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r>
              <a:rPr lang="en-US" b="1" dirty="0"/>
              <a:t>1:5</a:t>
            </a:r>
            <a:r>
              <a:rPr lang="en-US" dirty="0"/>
              <a:t> Conflicts</a:t>
            </a:r>
          </a:p>
        </c:rich>
      </c:tx>
      <c:layout/>
      <c:overlay val="0"/>
      <c:spPr>
        <a:noFill/>
        <a:ln>
          <a:noFill/>
        </a:ln>
        <a:effectLst/>
      </c:spPr>
      <c:txPr>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Sheet1!$B$48</c:f>
              <c:strCache>
                <c:ptCount val="1"/>
                <c:pt idx="0">
                  <c:v>Origional</c:v>
                </c:pt>
              </c:strCache>
            </c:strRef>
          </c:tx>
          <c:spPr>
            <a:ln w="63500" cap="rnd">
              <a:solidFill>
                <a:schemeClr val="accent1"/>
              </a:solidFill>
              <a:round/>
            </a:ln>
            <a:effectLst/>
          </c:spPr>
          <c:marker>
            <c:symbol val="circle"/>
            <c:size val="11"/>
            <c:spPr>
              <a:solidFill>
                <a:schemeClr val="accent1"/>
              </a:solidFill>
              <a:ln w="9525">
                <a:solidFill>
                  <a:schemeClr val="accent1"/>
                </a:solidFill>
              </a:ln>
              <a:effectLst/>
            </c:spPr>
          </c:marker>
          <c:cat>
            <c:strRef>
              <c:f>Sheet1!$A$49:$A$54</c:f>
              <c:strCache>
                <c:ptCount val="6"/>
                <c:pt idx="0">
                  <c:v>100v500c</c:v>
                </c:pt>
                <c:pt idx="1">
                  <c:v>150v750c</c:v>
                </c:pt>
                <c:pt idx="2">
                  <c:v>200v1000c</c:v>
                </c:pt>
                <c:pt idx="3">
                  <c:v>250v1250c</c:v>
                </c:pt>
                <c:pt idx="4">
                  <c:v>300v1500c</c:v>
                </c:pt>
                <c:pt idx="5">
                  <c:v>350v1750c</c:v>
                </c:pt>
              </c:strCache>
            </c:strRef>
          </c:cat>
          <c:val>
            <c:numRef>
              <c:f>Sheet1!$B$49:$B$54</c:f>
              <c:numCache>
                <c:formatCode>General</c:formatCode>
                <c:ptCount val="6"/>
                <c:pt idx="0">
                  <c:v>270.93</c:v>
                </c:pt>
                <c:pt idx="1">
                  <c:v>1176.94</c:v>
                </c:pt>
                <c:pt idx="2">
                  <c:v>4639.08</c:v>
                </c:pt>
                <c:pt idx="3">
                  <c:v>22200.15</c:v>
                </c:pt>
                <c:pt idx="4">
                  <c:v>110719.62626262626</c:v>
                </c:pt>
                <c:pt idx="5">
                  <c:v>526326.54</c:v>
                </c:pt>
              </c:numCache>
            </c:numRef>
          </c:val>
          <c:smooth val="0"/>
          <c:extLst xmlns:c16r2="http://schemas.microsoft.com/office/drawing/2015/06/chart">
            <c:ext xmlns:c16="http://schemas.microsoft.com/office/drawing/2014/chart" uri="{C3380CC4-5D6E-409C-BE32-E72D297353CC}">
              <c16:uniqueId val="{00000000-9D7E-4C1D-BF87-45198E61C972}"/>
            </c:ext>
          </c:extLst>
        </c:ser>
        <c:ser>
          <c:idx val="1"/>
          <c:order val="1"/>
          <c:tx>
            <c:strRef>
              <c:f>Sheet1!$C$48</c:f>
              <c:strCache>
                <c:ptCount val="1"/>
                <c:pt idx="0">
                  <c:v>Mod</c:v>
                </c:pt>
              </c:strCache>
            </c:strRef>
          </c:tx>
          <c:spPr>
            <a:ln w="63500" cap="rnd">
              <a:solidFill>
                <a:schemeClr val="accent2"/>
              </a:solidFill>
              <a:round/>
            </a:ln>
            <a:effectLst/>
          </c:spPr>
          <c:marker>
            <c:symbol val="star"/>
            <c:size val="10"/>
            <c:spPr>
              <a:solidFill>
                <a:schemeClr val="accent2"/>
              </a:solidFill>
              <a:ln w="9525">
                <a:solidFill>
                  <a:schemeClr val="accent2"/>
                </a:solidFill>
              </a:ln>
              <a:effectLst/>
            </c:spPr>
          </c:marker>
          <c:cat>
            <c:strRef>
              <c:f>Sheet1!$A$49:$A$54</c:f>
              <c:strCache>
                <c:ptCount val="6"/>
                <c:pt idx="0">
                  <c:v>100v500c</c:v>
                </c:pt>
                <c:pt idx="1">
                  <c:v>150v750c</c:v>
                </c:pt>
                <c:pt idx="2">
                  <c:v>200v1000c</c:v>
                </c:pt>
                <c:pt idx="3">
                  <c:v>250v1250c</c:v>
                </c:pt>
                <c:pt idx="4">
                  <c:v>300v1500c</c:v>
                </c:pt>
                <c:pt idx="5">
                  <c:v>350v1750c</c:v>
                </c:pt>
              </c:strCache>
            </c:strRef>
          </c:cat>
          <c:val>
            <c:numRef>
              <c:f>Sheet1!$C$49:$C$54</c:f>
              <c:numCache>
                <c:formatCode>General</c:formatCode>
                <c:ptCount val="6"/>
                <c:pt idx="0">
                  <c:v>691.95</c:v>
                </c:pt>
                <c:pt idx="1">
                  <c:v>5194.5600000000004</c:v>
                </c:pt>
                <c:pt idx="2">
                  <c:v>37919.31</c:v>
                </c:pt>
                <c:pt idx="3">
                  <c:v>281995.88</c:v>
                </c:pt>
                <c:pt idx="4">
                  <c:v>2084354.1</c:v>
                </c:pt>
                <c:pt idx="5">
                  <c:v>15479855.359999999</c:v>
                </c:pt>
              </c:numCache>
            </c:numRef>
          </c:val>
          <c:smooth val="0"/>
          <c:extLst xmlns:c16r2="http://schemas.microsoft.com/office/drawing/2015/06/chart">
            <c:ext xmlns:c16="http://schemas.microsoft.com/office/drawing/2014/chart" uri="{C3380CC4-5D6E-409C-BE32-E72D297353CC}">
              <c16:uniqueId val="{00000001-9D7E-4C1D-BF87-45198E61C972}"/>
            </c:ext>
          </c:extLst>
        </c:ser>
        <c:dLbls>
          <c:showLegendKey val="0"/>
          <c:showVal val="0"/>
          <c:showCatName val="0"/>
          <c:showSerName val="0"/>
          <c:showPercent val="0"/>
          <c:showBubbleSize val="0"/>
        </c:dLbls>
        <c:marker val="1"/>
        <c:smooth val="0"/>
        <c:axId val="368154008"/>
        <c:axId val="368154400"/>
      </c:lineChart>
      <c:catAx>
        <c:axId val="368154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368154400"/>
        <c:crosses val="autoZero"/>
        <c:auto val="1"/>
        <c:lblAlgn val="ctr"/>
        <c:lblOffset val="100"/>
        <c:noMultiLvlLbl val="0"/>
      </c:catAx>
      <c:valAx>
        <c:axId val="368154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368154008"/>
        <c:crosses val="autoZero"/>
        <c:crossBetween val="between"/>
      </c:valAx>
      <c:spPr>
        <a:noFill/>
        <a:ln>
          <a:noFill/>
        </a:ln>
        <a:effectLst/>
      </c:spPr>
    </c:plotArea>
    <c:plotVisOnly val="1"/>
    <c:dispBlanksAs val="gap"/>
    <c:showDLblsOverMax val="0"/>
  </c:chart>
  <c:spPr>
    <a:noFill/>
    <a:ln>
      <a:noFill/>
    </a:ln>
    <a:effectLst/>
  </c:spPr>
  <c:txPr>
    <a:bodyPr/>
    <a:lstStyle/>
    <a:p>
      <a:pPr>
        <a:defRPr sz="3200"/>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r>
              <a:rPr lang="en-US" b="1" dirty="0"/>
              <a:t>1:4</a:t>
            </a:r>
            <a:r>
              <a:rPr lang="en-US" dirty="0"/>
              <a:t> Decisions </a:t>
            </a:r>
          </a:p>
        </c:rich>
      </c:tx>
      <c:layout/>
      <c:overlay val="0"/>
      <c:spPr>
        <a:noFill/>
        <a:ln>
          <a:noFill/>
        </a:ln>
        <a:effectLst/>
      </c:spPr>
      <c:txPr>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Sheet1!$B$79</c:f>
              <c:strCache>
                <c:ptCount val="1"/>
                <c:pt idx="0">
                  <c:v>Original</c:v>
                </c:pt>
              </c:strCache>
            </c:strRef>
          </c:tx>
          <c:spPr>
            <a:ln w="63500" cap="rnd">
              <a:solidFill>
                <a:schemeClr val="accent1"/>
              </a:solidFill>
              <a:round/>
            </a:ln>
            <a:effectLst/>
          </c:spPr>
          <c:marker>
            <c:symbol val="circle"/>
            <c:size val="11"/>
            <c:spPr>
              <a:solidFill>
                <a:schemeClr val="accent1"/>
              </a:solidFill>
              <a:ln w="9525">
                <a:solidFill>
                  <a:schemeClr val="accent1"/>
                </a:solidFill>
              </a:ln>
              <a:effectLst/>
            </c:spPr>
          </c:marker>
          <c:cat>
            <c:strRef>
              <c:f>Sheet1!$A$80:$A$85</c:f>
              <c:strCache>
                <c:ptCount val="6"/>
                <c:pt idx="0">
                  <c:v>100v400c</c:v>
                </c:pt>
                <c:pt idx="1">
                  <c:v>150v600c</c:v>
                </c:pt>
                <c:pt idx="2">
                  <c:v>200v800c</c:v>
                </c:pt>
                <c:pt idx="3">
                  <c:v>250v1000c</c:v>
                </c:pt>
                <c:pt idx="4">
                  <c:v>300v1200c</c:v>
                </c:pt>
                <c:pt idx="5">
                  <c:v>350v1400c</c:v>
                </c:pt>
              </c:strCache>
            </c:strRef>
          </c:cat>
          <c:val>
            <c:numRef>
              <c:f>Sheet1!$B$80:$B$85</c:f>
              <c:numCache>
                <c:formatCode>General</c:formatCode>
                <c:ptCount val="6"/>
                <c:pt idx="0">
                  <c:v>236.57</c:v>
                </c:pt>
                <c:pt idx="1">
                  <c:v>1040.8</c:v>
                </c:pt>
                <c:pt idx="2">
                  <c:v>4788.97</c:v>
                </c:pt>
                <c:pt idx="3">
                  <c:v>19360.66</c:v>
                </c:pt>
                <c:pt idx="4">
                  <c:v>89214.22</c:v>
                </c:pt>
                <c:pt idx="5">
                  <c:v>230768.1</c:v>
                </c:pt>
              </c:numCache>
            </c:numRef>
          </c:val>
          <c:smooth val="0"/>
          <c:extLst xmlns:c16r2="http://schemas.microsoft.com/office/drawing/2015/06/chart">
            <c:ext xmlns:c16="http://schemas.microsoft.com/office/drawing/2014/chart" uri="{C3380CC4-5D6E-409C-BE32-E72D297353CC}">
              <c16:uniqueId val="{00000000-FF58-4914-8C47-656AAAE8A971}"/>
            </c:ext>
          </c:extLst>
        </c:ser>
        <c:ser>
          <c:idx val="1"/>
          <c:order val="1"/>
          <c:tx>
            <c:strRef>
              <c:f>Sheet1!$C$79</c:f>
              <c:strCache>
                <c:ptCount val="1"/>
                <c:pt idx="0">
                  <c:v>Mod</c:v>
                </c:pt>
              </c:strCache>
            </c:strRef>
          </c:tx>
          <c:spPr>
            <a:ln w="63500" cap="rnd">
              <a:solidFill>
                <a:schemeClr val="accent2"/>
              </a:solidFill>
              <a:round/>
            </a:ln>
            <a:effectLst/>
          </c:spPr>
          <c:marker>
            <c:symbol val="star"/>
            <c:size val="10"/>
            <c:spPr>
              <a:solidFill>
                <a:schemeClr val="accent2"/>
              </a:solidFill>
              <a:ln w="9525">
                <a:solidFill>
                  <a:schemeClr val="accent2"/>
                </a:solidFill>
              </a:ln>
              <a:effectLst/>
            </c:spPr>
          </c:marker>
          <c:cat>
            <c:strRef>
              <c:f>Sheet1!$A$80:$A$85</c:f>
              <c:strCache>
                <c:ptCount val="6"/>
                <c:pt idx="0">
                  <c:v>100v400c</c:v>
                </c:pt>
                <c:pt idx="1">
                  <c:v>150v600c</c:v>
                </c:pt>
                <c:pt idx="2">
                  <c:v>200v800c</c:v>
                </c:pt>
                <c:pt idx="3">
                  <c:v>250v1000c</c:v>
                </c:pt>
                <c:pt idx="4">
                  <c:v>300v1200c</c:v>
                </c:pt>
                <c:pt idx="5">
                  <c:v>350v1400c</c:v>
                </c:pt>
              </c:strCache>
            </c:strRef>
          </c:cat>
          <c:val>
            <c:numRef>
              <c:f>Sheet1!$C$80:$C$85</c:f>
              <c:numCache>
                <c:formatCode>General</c:formatCode>
                <c:ptCount val="6"/>
                <c:pt idx="0">
                  <c:v>344.18</c:v>
                </c:pt>
                <c:pt idx="1">
                  <c:v>1456.83</c:v>
                </c:pt>
                <c:pt idx="2">
                  <c:v>5669.33</c:v>
                </c:pt>
                <c:pt idx="3">
                  <c:v>17385.7</c:v>
                </c:pt>
                <c:pt idx="4">
                  <c:v>57606.27</c:v>
                </c:pt>
                <c:pt idx="5">
                  <c:v>347211.97</c:v>
                </c:pt>
              </c:numCache>
            </c:numRef>
          </c:val>
          <c:smooth val="0"/>
          <c:extLst xmlns:c16r2="http://schemas.microsoft.com/office/drawing/2015/06/chart">
            <c:ext xmlns:c16="http://schemas.microsoft.com/office/drawing/2014/chart" uri="{C3380CC4-5D6E-409C-BE32-E72D297353CC}">
              <c16:uniqueId val="{00000001-FF58-4914-8C47-656AAAE8A971}"/>
            </c:ext>
          </c:extLst>
        </c:ser>
        <c:dLbls>
          <c:showLegendKey val="0"/>
          <c:showVal val="0"/>
          <c:showCatName val="0"/>
          <c:showSerName val="0"/>
          <c:showPercent val="0"/>
          <c:showBubbleSize val="0"/>
        </c:dLbls>
        <c:marker val="1"/>
        <c:smooth val="0"/>
        <c:axId val="368155184"/>
        <c:axId val="368155576"/>
      </c:lineChart>
      <c:catAx>
        <c:axId val="368155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368155576"/>
        <c:crosses val="autoZero"/>
        <c:auto val="1"/>
        <c:lblAlgn val="ctr"/>
        <c:lblOffset val="100"/>
        <c:noMultiLvlLbl val="0"/>
      </c:catAx>
      <c:valAx>
        <c:axId val="3681555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368155184"/>
        <c:crosses val="autoZero"/>
        <c:crossBetween val="between"/>
      </c:valAx>
      <c:spPr>
        <a:noFill/>
        <a:ln>
          <a:noFill/>
        </a:ln>
        <a:effectLst/>
      </c:spPr>
    </c:plotArea>
    <c:plotVisOnly val="1"/>
    <c:dispBlanksAs val="gap"/>
    <c:showDLblsOverMax val="0"/>
  </c:chart>
  <c:spPr>
    <a:noFill/>
    <a:ln>
      <a:noFill/>
    </a:ln>
    <a:effectLst/>
  </c:spPr>
  <c:txPr>
    <a:bodyPr/>
    <a:lstStyle/>
    <a:p>
      <a:pPr>
        <a:defRPr sz="320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r>
              <a:rPr lang="en-US" b="1" dirty="0"/>
              <a:t>1:4.24</a:t>
            </a:r>
            <a:r>
              <a:rPr lang="en-US" dirty="0"/>
              <a:t> Decisions </a:t>
            </a:r>
          </a:p>
        </c:rich>
      </c:tx>
      <c:layout/>
      <c:overlay val="0"/>
      <c:spPr>
        <a:noFill/>
        <a:ln>
          <a:noFill/>
        </a:ln>
        <a:effectLst/>
      </c:spPr>
      <c:txPr>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Sheet1!$B$78</c:f>
              <c:strCache>
                <c:ptCount val="1"/>
                <c:pt idx="0">
                  <c:v>Original</c:v>
                </c:pt>
              </c:strCache>
            </c:strRef>
          </c:tx>
          <c:spPr>
            <a:ln w="63500" cap="rnd">
              <a:solidFill>
                <a:schemeClr val="accent1"/>
              </a:solidFill>
              <a:round/>
            </a:ln>
            <a:effectLst/>
          </c:spPr>
          <c:marker>
            <c:symbol val="circle"/>
            <c:size val="11"/>
            <c:spPr>
              <a:solidFill>
                <a:schemeClr val="accent1"/>
              </a:solidFill>
              <a:ln w="9525">
                <a:solidFill>
                  <a:schemeClr val="accent1"/>
                </a:solidFill>
              </a:ln>
              <a:effectLst/>
            </c:spPr>
          </c:marker>
          <c:cat>
            <c:strRef>
              <c:f>Sheet1!$A$79:$A$83</c:f>
              <c:strCache>
                <c:ptCount val="5"/>
                <c:pt idx="0">
                  <c:v>100v424c</c:v>
                </c:pt>
                <c:pt idx="1">
                  <c:v>150v636c</c:v>
                </c:pt>
                <c:pt idx="2">
                  <c:v>200v848c</c:v>
                </c:pt>
                <c:pt idx="3">
                  <c:v>250v1060c</c:v>
                </c:pt>
                <c:pt idx="4">
                  <c:v>300v1272c</c:v>
                </c:pt>
              </c:strCache>
            </c:strRef>
          </c:cat>
          <c:val>
            <c:numRef>
              <c:f>Sheet1!$B$79:$B$83</c:f>
              <c:numCache>
                <c:formatCode>General</c:formatCode>
                <c:ptCount val="5"/>
                <c:pt idx="0">
                  <c:v>433.98</c:v>
                </c:pt>
                <c:pt idx="1">
                  <c:v>2398.4699999999998</c:v>
                </c:pt>
                <c:pt idx="2">
                  <c:v>18182.02</c:v>
                </c:pt>
                <c:pt idx="3">
                  <c:v>113478.56</c:v>
                </c:pt>
                <c:pt idx="4">
                  <c:v>772887.73</c:v>
                </c:pt>
              </c:numCache>
            </c:numRef>
          </c:val>
          <c:smooth val="0"/>
          <c:extLst xmlns:c16r2="http://schemas.microsoft.com/office/drawing/2015/06/chart">
            <c:ext xmlns:c16="http://schemas.microsoft.com/office/drawing/2014/chart" uri="{C3380CC4-5D6E-409C-BE32-E72D297353CC}">
              <c16:uniqueId val="{00000000-6453-4D54-89E5-126B37C38D67}"/>
            </c:ext>
          </c:extLst>
        </c:ser>
        <c:ser>
          <c:idx val="1"/>
          <c:order val="1"/>
          <c:tx>
            <c:strRef>
              <c:f>Sheet1!$C$78</c:f>
              <c:strCache>
                <c:ptCount val="1"/>
                <c:pt idx="0">
                  <c:v>Mod</c:v>
                </c:pt>
              </c:strCache>
            </c:strRef>
          </c:tx>
          <c:spPr>
            <a:ln w="63500" cap="rnd">
              <a:solidFill>
                <a:schemeClr val="accent2"/>
              </a:solidFill>
              <a:round/>
            </a:ln>
            <a:effectLst/>
          </c:spPr>
          <c:marker>
            <c:symbol val="star"/>
            <c:size val="10"/>
            <c:spPr>
              <a:solidFill>
                <a:schemeClr val="accent2"/>
              </a:solidFill>
              <a:ln w="9525">
                <a:solidFill>
                  <a:schemeClr val="accent2"/>
                </a:solidFill>
              </a:ln>
              <a:effectLst/>
            </c:spPr>
          </c:marker>
          <c:cat>
            <c:strRef>
              <c:f>Sheet1!$A$79:$A$83</c:f>
              <c:strCache>
                <c:ptCount val="5"/>
                <c:pt idx="0">
                  <c:v>100v424c</c:v>
                </c:pt>
                <c:pt idx="1">
                  <c:v>150v636c</c:v>
                </c:pt>
                <c:pt idx="2">
                  <c:v>200v848c</c:v>
                </c:pt>
                <c:pt idx="3">
                  <c:v>250v1060c</c:v>
                </c:pt>
                <c:pt idx="4">
                  <c:v>300v1272c</c:v>
                </c:pt>
              </c:strCache>
            </c:strRef>
          </c:cat>
          <c:val>
            <c:numRef>
              <c:f>Sheet1!$C$79:$C$83</c:f>
              <c:numCache>
                <c:formatCode>General</c:formatCode>
                <c:ptCount val="5"/>
                <c:pt idx="0">
                  <c:v>727.59</c:v>
                </c:pt>
                <c:pt idx="1">
                  <c:v>7776.68</c:v>
                </c:pt>
                <c:pt idx="2">
                  <c:v>55770.97</c:v>
                </c:pt>
                <c:pt idx="3">
                  <c:v>475247.43</c:v>
                </c:pt>
                <c:pt idx="4">
                  <c:v>5794831.2400000002</c:v>
                </c:pt>
              </c:numCache>
            </c:numRef>
          </c:val>
          <c:smooth val="0"/>
          <c:extLst xmlns:c16r2="http://schemas.microsoft.com/office/drawing/2015/06/chart">
            <c:ext xmlns:c16="http://schemas.microsoft.com/office/drawing/2014/chart" uri="{C3380CC4-5D6E-409C-BE32-E72D297353CC}">
              <c16:uniqueId val="{00000001-6453-4D54-89E5-126B37C38D67}"/>
            </c:ext>
          </c:extLst>
        </c:ser>
        <c:dLbls>
          <c:showLegendKey val="0"/>
          <c:showVal val="0"/>
          <c:showCatName val="0"/>
          <c:showSerName val="0"/>
          <c:showPercent val="0"/>
          <c:showBubbleSize val="0"/>
        </c:dLbls>
        <c:marker val="1"/>
        <c:smooth val="0"/>
        <c:axId val="368156360"/>
        <c:axId val="368156752"/>
      </c:lineChart>
      <c:catAx>
        <c:axId val="368156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368156752"/>
        <c:crosses val="autoZero"/>
        <c:auto val="1"/>
        <c:lblAlgn val="ctr"/>
        <c:lblOffset val="100"/>
        <c:noMultiLvlLbl val="0"/>
      </c:catAx>
      <c:valAx>
        <c:axId val="3681567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368156360"/>
        <c:crosses val="autoZero"/>
        <c:crossBetween val="between"/>
      </c:valAx>
      <c:spPr>
        <a:noFill/>
        <a:ln>
          <a:noFill/>
        </a:ln>
        <a:effectLst/>
      </c:spPr>
    </c:plotArea>
    <c:plotVisOnly val="1"/>
    <c:dispBlanksAs val="gap"/>
    <c:showDLblsOverMax val="0"/>
  </c:chart>
  <c:spPr>
    <a:noFill/>
    <a:ln>
      <a:noFill/>
    </a:ln>
    <a:effectLst/>
  </c:spPr>
  <c:txPr>
    <a:bodyPr/>
    <a:lstStyle/>
    <a:p>
      <a:pPr>
        <a:defRPr sz="3200"/>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r>
              <a:rPr lang="en-US" b="1" dirty="0"/>
              <a:t>1:5</a:t>
            </a:r>
            <a:r>
              <a:rPr lang="en-US" dirty="0"/>
              <a:t> Decisions</a:t>
            </a:r>
          </a:p>
        </c:rich>
      </c:tx>
      <c:layout/>
      <c:overlay val="0"/>
      <c:spPr>
        <a:noFill/>
        <a:ln>
          <a:noFill/>
        </a:ln>
        <a:effectLst/>
      </c:spPr>
      <c:txPr>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Sheet1!$B$74</c:f>
              <c:strCache>
                <c:ptCount val="1"/>
                <c:pt idx="0">
                  <c:v>Origional</c:v>
                </c:pt>
              </c:strCache>
            </c:strRef>
          </c:tx>
          <c:spPr>
            <a:ln w="63500" cap="rnd">
              <a:solidFill>
                <a:schemeClr val="accent1"/>
              </a:solidFill>
              <a:round/>
            </a:ln>
            <a:effectLst/>
          </c:spPr>
          <c:marker>
            <c:symbol val="circle"/>
            <c:size val="11"/>
            <c:spPr>
              <a:solidFill>
                <a:schemeClr val="accent1"/>
              </a:solidFill>
              <a:ln w="9525">
                <a:solidFill>
                  <a:schemeClr val="accent1"/>
                </a:solidFill>
              </a:ln>
              <a:effectLst/>
            </c:spPr>
          </c:marker>
          <c:cat>
            <c:strRef>
              <c:f>Sheet1!$A$75:$A$80</c:f>
              <c:strCache>
                <c:ptCount val="6"/>
                <c:pt idx="0">
                  <c:v>100v500c</c:v>
                </c:pt>
                <c:pt idx="1">
                  <c:v>150v750c</c:v>
                </c:pt>
                <c:pt idx="2">
                  <c:v>200v1000c</c:v>
                </c:pt>
                <c:pt idx="3">
                  <c:v>250v1250c</c:v>
                </c:pt>
                <c:pt idx="4">
                  <c:v>300v1500c</c:v>
                </c:pt>
                <c:pt idx="5">
                  <c:v>350v1750c</c:v>
                </c:pt>
              </c:strCache>
            </c:strRef>
          </c:cat>
          <c:val>
            <c:numRef>
              <c:f>Sheet1!$B$75:$B$80</c:f>
              <c:numCache>
                <c:formatCode>General</c:formatCode>
                <c:ptCount val="6"/>
                <c:pt idx="0">
                  <c:v>317.54000000000002</c:v>
                </c:pt>
                <c:pt idx="1">
                  <c:v>1395.91</c:v>
                </c:pt>
                <c:pt idx="2">
                  <c:v>5472.92</c:v>
                </c:pt>
                <c:pt idx="3">
                  <c:v>26123.200000000001</c:v>
                </c:pt>
                <c:pt idx="4">
                  <c:v>130625.47474747474</c:v>
                </c:pt>
                <c:pt idx="5">
                  <c:v>622330.24</c:v>
                </c:pt>
              </c:numCache>
            </c:numRef>
          </c:val>
          <c:smooth val="0"/>
          <c:extLst xmlns:c16r2="http://schemas.microsoft.com/office/drawing/2015/06/chart">
            <c:ext xmlns:c16="http://schemas.microsoft.com/office/drawing/2014/chart" uri="{C3380CC4-5D6E-409C-BE32-E72D297353CC}">
              <c16:uniqueId val="{00000000-7EE6-4B55-8DC3-AE67A1E136CD}"/>
            </c:ext>
          </c:extLst>
        </c:ser>
        <c:ser>
          <c:idx val="1"/>
          <c:order val="1"/>
          <c:tx>
            <c:strRef>
              <c:f>Sheet1!$C$74</c:f>
              <c:strCache>
                <c:ptCount val="1"/>
                <c:pt idx="0">
                  <c:v>Mod</c:v>
                </c:pt>
              </c:strCache>
            </c:strRef>
          </c:tx>
          <c:spPr>
            <a:ln w="63500" cap="rnd">
              <a:solidFill>
                <a:schemeClr val="accent2"/>
              </a:solidFill>
              <a:round/>
            </a:ln>
            <a:effectLst/>
          </c:spPr>
          <c:marker>
            <c:symbol val="x"/>
            <c:size val="10"/>
            <c:spPr>
              <a:solidFill>
                <a:schemeClr val="accent2"/>
              </a:solidFill>
              <a:ln w="9525">
                <a:solidFill>
                  <a:schemeClr val="accent2"/>
                </a:solidFill>
              </a:ln>
              <a:effectLst/>
            </c:spPr>
          </c:marker>
          <c:dPt>
            <c:idx val="5"/>
            <c:marker>
              <c:symbol val="star"/>
              <c:size val="10"/>
              <c:spPr>
                <a:solidFill>
                  <a:schemeClr val="accent2"/>
                </a:solidFill>
                <a:ln w="9525">
                  <a:solidFill>
                    <a:schemeClr val="accent2"/>
                  </a:solidFill>
                </a:ln>
                <a:effectLst/>
              </c:spPr>
            </c:marker>
            <c:bubble3D val="0"/>
          </c:dPt>
          <c:cat>
            <c:strRef>
              <c:f>Sheet1!$A$75:$A$80</c:f>
              <c:strCache>
                <c:ptCount val="6"/>
                <c:pt idx="0">
                  <c:v>100v500c</c:v>
                </c:pt>
                <c:pt idx="1">
                  <c:v>150v750c</c:v>
                </c:pt>
                <c:pt idx="2">
                  <c:v>200v1000c</c:v>
                </c:pt>
                <c:pt idx="3">
                  <c:v>250v1250c</c:v>
                </c:pt>
                <c:pt idx="4">
                  <c:v>300v1500c</c:v>
                </c:pt>
                <c:pt idx="5">
                  <c:v>350v1750c</c:v>
                </c:pt>
              </c:strCache>
            </c:strRef>
          </c:cat>
          <c:val>
            <c:numRef>
              <c:f>Sheet1!$C$75:$C$80</c:f>
              <c:numCache>
                <c:formatCode>General</c:formatCode>
                <c:ptCount val="6"/>
                <c:pt idx="0">
                  <c:v>821.65</c:v>
                </c:pt>
                <c:pt idx="1">
                  <c:v>6184.75</c:v>
                </c:pt>
                <c:pt idx="2">
                  <c:v>45004.88</c:v>
                </c:pt>
                <c:pt idx="3">
                  <c:v>335346.11</c:v>
                </c:pt>
                <c:pt idx="4">
                  <c:v>2485325.67</c:v>
                </c:pt>
                <c:pt idx="5">
                  <c:v>18494607.129999999</c:v>
                </c:pt>
              </c:numCache>
            </c:numRef>
          </c:val>
          <c:smooth val="0"/>
          <c:extLst xmlns:c16r2="http://schemas.microsoft.com/office/drawing/2015/06/chart">
            <c:ext xmlns:c16="http://schemas.microsoft.com/office/drawing/2014/chart" uri="{C3380CC4-5D6E-409C-BE32-E72D297353CC}">
              <c16:uniqueId val="{00000001-7EE6-4B55-8DC3-AE67A1E136CD}"/>
            </c:ext>
          </c:extLst>
        </c:ser>
        <c:dLbls>
          <c:showLegendKey val="0"/>
          <c:showVal val="0"/>
          <c:showCatName val="0"/>
          <c:showSerName val="0"/>
          <c:showPercent val="0"/>
          <c:showBubbleSize val="0"/>
        </c:dLbls>
        <c:marker val="1"/>
        <c:smooth val="0"/>
        <c:axId val="368157536"/>
        <c:axId val="368866888"/>
      </c:lineChart>
      <c:catAx>
        <c:axId val="368157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368866888"/>
        <c:crosses val="autoZero"/>
        <c:auto val="1"/>
        <c:lblAlgn val="ctr"/>
        <c:lblOffset val="100"/>
        <c:noMultiLvlLbl val="0"/>
      </c:catAx>
      <c:valAx>
        <c:axId val="3688668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368157536"/>
        <c:crosses val="autoZero"/>
        <c:crossBetween val="between"/>
      </c:valAx>
      <c:spPr>
        <a:noFill/>
        <a:ln>
          <a:noFill/>
        </a:ln>
        <a:effectLst/>
      </c:spPr>
    </c:plotArea>
    <c:plotVisOnly val="1"/>
    <c:dispBlanksAs val="gap"/>
    <c:showDLblsOverMax val="0"/>
  </c:chart>
  <c:spPr>
    <a:noFill/>
    <a:ln>
      <a:noFill/>
    </a:ln>
    <a:effectLst/>
  </c:spPr>
  <c:txPr>
    <a:bodyPr/>
    <a:lstStyle/>
    <a:p>
      <a:pPr>
        <a:defRPr sz="32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r>
              <a:rPr lang="en-US" b="1" dirty="0"/>
              <a:t>1:4</a:t>
            </a:r>
            <a:r>
              <a:rPr lang="en-US" dirty="0"/>
              <a:t> CPU Time /sec</a:t>
            </a:r>
          </a:p>
        </c:rich>
      </c:tx>
      <c:layout/>
      <c:overlay val="0"/>
      <c:spPr>
        <a:noFill/>
        <a:ln>
          <a:noFill/>
        </a:ln>
        <a:effectLst/>
      </c:spPr>
      <c:txPr>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2330975185403426E-2"/>
          <c:y val="0.16424556142356"/>
          <c:w val="0.91818553940454728"/>
          <c:h val="0.47423907205528892"/>
        </c:manualLayout>
      </c:layout>
      <c:lineChart>
        <c:grouping val="standard"/>
        <c:varyColors val="0"/>
        <c:ser>
          <c:idx val="0"/>
          <c:order val="0"/>
          <c:tx>
            <c:strRef>
              <c:f>Sheet1!$B$19</c:f>
              <c:strCache>
                <c:ptCount val="1"/>
                <c:pt idx="0">
                  <c:v>Original</c:v>
                </c:pt>
              </c:strCache>
            </c:strRef>
          </c:tx>
          <c:spPr>
            <a:ln w="63500" cap="rnd">
              <a:solidFill>
                <a:schemeClr val="accent1"/>
              </a:solidFill>
              <a:round/>
            </a:ln>
            <a:effectLst/>
          </c:spPr>
          <c:marker>
            <c:symbol val="circle"/>
            <c:size val="11"/>
            <c:spPr>
              <a:solidFill>
                <a:schemeClr val="accent1"/>
              </a:solidFill>
              <a:ln w="9525">
                <a:solidFill>
                  <a:schemeClr val="accent1"/>
                </a:solidFill>
              </a:ln>
              <a:effectLst/>
            </c:spPr>
          </c:marker>
          <c:cat>
            <c:strRef>
              <c:f>Sheet1!$A$20:$A$25</c:f>
              <c:strCache>
                <c:ptCount val="6"/>
                <c:pt idx="0">
                  <c:v>100v400c</c:v>
                </c:pt>
                <c:pt idx="1">
                  <c:v>150v600c</c:v>
                </c:pt>
                <c:pt idx="2">
                  <c:v>200v800c</c:v>
                </c:pt>
                <c:pt idx="3">
                  <c:v>250v1000c</c:v>
                </c:pt>
                <c:pt idx="4">
                  <c:v>300v1200c</c:v>
                </c:pt>
                <c:pt idx="5">
                  <c:v>350v1400c</c:v>
                </c:pt>
              </c:strCache>
            </c:strRef>
          </c:cat>
          <c:val>
            <c:numRef>
              <c:f>Sheet1!$B$20:$B$25</c:f>
              <c:numCache>
                <c:formatCode>General</c:formatCode>
                <c:ptCount val="6"/>
                <c:pt idx="0">
                  <c:v>0</c:v>
                </c:pt>
                <c:pt idx="1">
                  <c:v>2.8000000000000004E-3</c:v>
                </c:pt>
                <c:pt idx="2">
                  <c:v>2.3899999999999984E-2</c:v>
                </c:pt>
                <c:pt idx="3">
                  <c:v>0.12219999999999988</c:v>
                </c:pt>
                <c:pt idx="4">
                  <c:v>0.70919999999999972</c:v>
                </c:pt>
                <c:pt idx="5">
                  <c:v>2.3021000000000007</c:v>
                </c:pt>
              </c:numCache>
            </c:numRef>
          </c:val>
          <c:smooth val="0"/>
          <c:extLst xmlns:c16r2="http://schemas.microsoft.com/office/drawing/2015/06/chart">
            <c:ext xmlns:c16="http://schemas.microsoft.com/office/drawing/2014/chart" uri="{C3380CC4-5D6E-409C-BE32-E72D297353CC}">
              <c16:uniqueId val="{00000000-CD3D-4B8B-A98F-63CA716007A4}"/>
            </c:ext>
          </c:extLst>
        </c:ser>
        <c:ser>
          <c:idx val="1"/>
          <c:order val="1"/>
          <c:tx>
            <c:strRef>
              <c:f>Sheet1!$C$19</c:f>
              <c:strCache>
                <c:ptCount val="1"/>
                <c:pt idx="0">
                  <c:v>Mod</c:v>
                </c:pt>
              </c:strCache>
            </c:strRef>
          </c:tx>
          <c:spPr>
            <a:ln w="63500" cap="rnd">
              <a:solidFill>
                <a:schemeClr val="accent2"/>
              </a:solidFill>
              <a:round/>
            </a:ln>
            <a:effectLst/>
          </c:spPr>
          <c:marker>
            <c:symbol val="x"/>
            <c:size val="11"/>
            <c:spPr>
              <a:solidFill>
                <a:schemeClr val="accent2"/>
              </a:solidFill>
              <a:ln w="9525" cap="flat">
                <a:solidFill>
                  <a:schemeClr val="accent2"/>
                </a:solidFill>
              </a:ln>
              <a:effectLst/>
            </c:spPr>
          </c:marker>
          <c:cat>
            <c:strRef>
              <c:f>Sheet1!$A$20:$A$25</c:f>
              <c:strCache>
                <c:ptCount val="6"/>
                <c:pt idx="0">
                  <c:v>100v400c</c:v>
                </c:pt>
                <c:pt idx="1">
                  <c:v>150v600c</c:v>
                </c:pt>
                <c:pt idx="2">
                  <c:v>200v800c</c:v>
                </c:pt>
                <c:pt idx="3">
                  <c:v>250v1000c</c:v>
                </c:pt>
                <c:pt idx="4">
                  <c:v>300v1200c</c:v>
                </c:pt>
                <c:pt idx="5">
                  <c:v>350v1400c</c:v>
                </c:pt>
              </c:strCache>
            </c:strRef>
          </c:cat>
          <c:val>
            <c:numRef>
              <c:f>Sheet1!$C$20:$C$25</c:f>
              <c:numCache>
                <c:formatCode>General</c:formatCode>
                <c:ptCount val="6"/>
                <c:pt idx="0">
                  <c:v>4.0000000000000002E-4</c:v>
                </c:pt>
                <c:pt idx="1">
                  <c:v>4.8000000000000013E-3</c:v>
                </c:pt>
                <c:pt idx="2">
                  <c:v>2.98E-2</c:v>
                </c:pt>
                <c:pt idx="3">
                  <c:v>0.11099999999999988</c:v>
                </c:pt>
                <c:pt idx="4">
                  <c:v>0.45580000000000004</c:v>
                </c:pt>
                <c:pt idx="5">
                  <c:v>3.6053999999999995</c:v>
                </c:pt>
              </c:numCache>
            </c:numRef>
          </c:val>
          <c:smooth val="0"/>
          <c:extLst xmlns:c16r2="http://schemas.microsoft.com/office/drawing/2015/06/chart">
            <c:ext xmlns:c16="http://schemas.microsoft.com/office/drawing/2014/chart" uri="{C3380CC4-5D6E-409C-BE32-E72D297353CC}">
              <c16:uniqueId val="{00000001-CD3D-4B8B-A98F-63CA716007A4}"/>
            </c:ext>
          </c:extLst>
        </c:ser>
        <c:dLbls>
          <c:showLegendKey val="0"/>
          <c:showVal val="0"/>
          <c:showCatName val="0"/>
          <c:showSerName val="0"/>
          <c:showPercent val="0"/>
          <c:showBubbleSize val="0"/>
        </c:dLbls>
        <c:marker val="1"/>
        <c:smooth val="0"/>
        <c:axId val="294375208"/>
        <c:axId val="294375600"/>
      </c:lineChart>
      <c:catAx>
        <c:axId val="294375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294375600"/>
        <c:crosses val="autoZero"/>
        <c:auto val="1"/>
        <c:lblAlgn val="ctr"/>
        <c:lblOffset val="100"/>
        <c:noMultiLvlLbl val="0"/>
      </c:catAx>
      <c:valAx>
        <c:axId val="2943756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294375208"/>
        <c:crosses val="autoZero"/>
        <c:crossBetween val="between"/>
      </c:valAx>
      <c:spPr>
        <a:noFill/>
        <a:ln>
          <a:noFill/>
        </a:ln>
        <a:effectLst/>
      </c:spPr>
    </c:plotArea>
    <c:plotVisOnly val="1"/>
    <c:dispBlanksAs val="gap"/>
    <c:showDLblsOverMax val="0"/>
  </c:chart>
  <c:spPr>
    <a:noFill/>
    <a:ln>
      <a:noFill/>
    </a:ln>
    <a:effectLst/>
  </c:spPr>
  <c:txPr>
    <a:bodyPr/>
    <a:lstStyle/>
    <a:p>
      <a:pPr>
        <a:defRPr sz="32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r>
              <a:rPr lang="en-US" b="1" dirty="0"/>
              <a:t>1:4.24</a:t>
            </a:r>
            <a:r>
              <a:rPr lang="en-US" dirty="0"/>
              <a:t> CPU Time /sec</a:t>
            </a:r>
          </a:p>
        </c:rich>
      </c:tx>
      <c:layout/>
      <c:overlay val="0"/>
      <c:spPr>
        <a:noFill/>
        <a:ln>
          <a:noFill/>
        </a:ln>
        <a:effectLst/>
      </c:spPr>
      <c:txPr>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8511215838167364E-2"/>
          <c:y val="0.16003971270714143"/>
          <c:w val="0.90023406687676855"/>
          <c:h val="0.6027526991508102"/>
        </c:manualLayout>
      </c:layout>
      <c:lineChart>
        <c:grouping val="standard"/>
        <c:varyColors val="0"/>
        <c:ser>
          <c:idx val="0"/>
          <c:order val="0"/>
          <c:tx>
            <c:strRef>
              <c:f>Sheet1!$B$17</c:f>
              <c:strCache>
                <c:ptCount val="1"/>
                <c:pt idx="0">
                  <c:v>Original</c:v>
                </c:pt>
              </c:strCache>
            </c:strRef>
          </c:tx>
          <c:spPr>
            <a:ln w="63500" cap="rnd">
              <a:solidFill>
                <a:schemeClr val="accent1"/>
              </a:solidFill>
              <a:round/>
            </a:ln>
            <a:effectLst/>
          </c:spPr>
          <c:marker>
            <c:symbol val="circle"/>
            <c:size val="11"/>
            <c:spPr>
              <a:solidFill>
                <a:schemeClr val="accent1"/>
              </a:solidFill>
              <a:ln w="9525">
                <a:solidFill>
                  <a:schemeClr val="accent1"/>
                </a:solidFill>
              </a:ln>
              <a:effectLst/>
            </c:spPr>
          </c:marker>
          <c:cat>
            <c:strRef>
              <c:f>Sheet1!$A$18:$A$22</c:f>
              <c:strCache>
                <c:ptCount val="5"/>
                <c:pt idx="0">
                  <c:v>100v424c</c:v>
                </c:pt>
                <c:pt idx="1">
                  <c:v>150v636c</c:v>
                </c:pt>
                <c:pt idx="2">
                  <c:v>200v848c</c:v>
                </c:pt>
                <c:pt idx="3">
                  <c:v>250v1060c</c:v>
                </c:pt>
                <c:pt idx="4">
                  <c:v>300v1272c</c:v>
                </c:pt>
              </c:strCache>
            </c:strRef>
          </c:cat>
          <c:val>
            <c:numRef>
              <c:f>Sheet1!$B$18:$B$22</c:f>
              <c:numCache>
                <c:formatCode>General</c:formatCode>
                <c:ptCount val="5"/>
                <c:pt idx="0">
                  <c:v>0</c:v>
                </c:pt>
                <c:pt idx="1">
                  <c:v>9.1000000000000057E-3</c:v>
                </c:pt>
                <c:pt idx="2">
                  <c:v>9.4299999999999981E-2</c:v>
                </c:pt>
                <c:pt idx="3">
                  <c:v>0.75809999999999989</c:v>
                </c:pt>
                <c:pt idx="4">
                  <c:v>6.8301000000000007</c:v>
                </c:pt>
              </c:numCache>
            </c:numRef>
          </c:val>
          <c:smooth val="0"/>
          <c:extLst xmlns:c16r2="http://schemas.microsoft.com/office/drawing/2015/06/chart">
            <c:ext xmlns:c16="http://schemas.microsoft.com/office/drawing/2014/chart" uri="{C3380CC4-5D6E-409C-BE32-E72D297353CC}">
              <c16:uniqueId val="{00000000-A6CE-4B07-AFAF-3A0F50967B0F}"/>
            </c:ext>
          </c:extLst>
        </c:ser>
        <c:ser>
          <c:idx val="1"/>
          <c:order val="1"/>
          <c:tx>
            <c:strRef>
              <c:f>Sheet1!$C$17</c:f>
              <c:strCache>
                <c:ptCount val="1"/>
                <c:pt idx="0">
                  <c:v>Mod</c:v>
                </c:pt>
              </c:strCache>
            </c:strRef>
          </c:tx>
          <c:spPr>
            <a:ln w="50800" cap="rnd">
              <a:solidFill>
                <a:schemeClr val="accent2"/>
              </a:solidFill>
              <a:round/>
            </a:ln>
            <a:effectLst/>
          </c:spPr>
          <c:marker>
            <c:symbol val="star"/>
            <c:size val="10"/>
            <c:spPr>
              <a:solidFill>
                <a:schemeClr val="accent2"/>
              </a:solidFill>
              <a:ln w="9525">
                <a:solidFill>
                  <a:schemeClr val="accent2"/>
                </a:solidFill>
              </a:ln>
              <a:effectLst/>
            </c:spPr>
          </c:marker>
          <c:dPt>
            <c:idx val="4"/>
            <c:marker>
              <c:symbol val="star"/>
              <c:size val="10"/>
              <c:spPr>
                <a:solidFill>
                  <a:schemeClr val="accent2"/>
                </a:solidFill>
                <a:ln w="9525">
                  <a:solidFill>
                    <a:schemeClr val="accent2"/>
                  </a:solidFill>
                </a:ln>
                <a:effectLst/>
              </c:spPr>
            </c:marker>
            <c:bubble3D val="0"/>
            <c:spPr>
              <a:ln w="63500" cap="rnd">
                <a:solidFill>
                  <a:schemeClr val="accent2"/>
                </a:solidFill>
                <a:round/>
              </a:ln>
              <a:effectLst/>
            </c:spPr>
            <c:extLst xmlns:c16r2="http://schemas.microsoft.com/office/drawing/2015/06/chart">
              <c:ext xmlns:c16="http://schemas.microsoft.com/office/drawing/2014/chart" uri="{C3380CC4-5D6E-409C-BE32-E72D297353CC}">
                <c16:uniqueId val="{00000002-A6CE-4B07-AFAF-3A0F50967B0F}"/>
              </c:ext>
            </c:extLst>
          </c:dPt>
          <c:cat>
            <c:strRef>
              <c:f>Sheet1!$A$18:$A$22</c:f>
              <c:strCache>
                <c:ptCount val="5"/>
                <c:pt idx="0">
                  <c:v>100v424c</c:v>
                </c:pt>
                <c:pt idx="1">
                  <c:v>150v636c</c:v>
                </c:pt>
                <c:pt idx="2">
                  <c:v>200v848c</c:v>
                </c:pt>
                <c:pt idx="3">
                  <c:v>250v1060c</c:v>
                </c:pt>
                <c:pt idx="4">
                  <c:v>300v1272c</c:v>
                </c:pt>
              </c:strCache>
            </c:strRef>
          </c:cat>
          <c:val>
            <c:numRef>
              <c:f>Sheet1!$C$18:$C$22</c:f>
              <c:numCache>
                <c:formatCode>General</c:formatCode>
                <c:ptCount val="5"/>
                <c:pt idx="0">
                  <c:v>1.2999999999999997E-3</c:v>
                </c:pt>
                <c:pt idx="1">
                  <c:v>3.3399999999999992E-2</c:v>
                </c:pt>
                <c:pt idx="2">
                  <c:v>0.33019999999999994</c:v>
                </c:pt>
                <c:pt idx="3">
                  <c:v>3.9301999999999992</c:v>
                </c:pt>
                <c:pt idx="4">
                  <c:v>73.678300000000007</c:v>
                </c:pt>
              </c:numCache>
            </c:numRef>
          </c:val>
          <c:smooth val="0"/>
          <c:extLst xmlns:c16r2="http://schemas.microsoft.com/office/drawing/2015/06/chart">
            <c:ext xmlns:c16="http://schemas.microsoft.com/office/drawing/2014/chart" uri="{C3380CC4-5D6E-409C-BE32-E72D297353CC}">
              <c16:uniqueId val="{00000003-A6CE-4B07-AFAF-3A0F50967B0F}"/>
            </c:ext>
          </c:extLst>
        </c:ser>
        <c:dLbls>
          <c:showLegendKey val="0"/>
          <c:showVal val="0"/>
          <c:showCatName val="0"/>
          <c:showSerName val="0"/>
          <c:showPercent val="0"/>
          <c:showBubbleSize val="0"/>
        </c:dLbls>
        <c:marker val="1"/>
        <c:smooth val="0"/>
        <c:axId val="294364760"/>
        <c:axId val="367329128"/>
      </c:lineChart>
      <c:catAx>
        <c:axId val="294364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367329128"/>
        <c:crosses val="autoZero"/>
        <c:auto val="1"/>
        <c:lblAlgn val="ctr"/>
        <c:lblOffset val="100"/>
        <c:noMultiLvlLbl val="0"/>
      </c:catAx>
      <c:valAx>
        <c:axId val="3673291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294364760"/>
        <c:crosses val="autoZero"/>
        <c:crossBetween val="between"/>
      </c:valAx>
      <c:spPr>
        <a:noFill/>
        <a:ln>
          <a:noFill/>
        </a:ln>
        <a:effectLst/>
      </c:spPr>
    </c:plotArea>
    <c:plotVisOnly val="1"/>
    <c:dispBlanksAs val="gap"/>
    <c:showDLblsOverMax val="0"/>
  </c:chart>
  <c:spPr>
    <a:noFill/>
    <a:ln>
      <a:noFill/>
    </a:ln>
    <a:effectLst/>
  </c:spPr>
  <c:txPr>
    <a:bodyPr/>
    <a:lstStyle/>
    <a:p>
      <a:pPr>
        <a:defRPr sz="32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r>
              <a:rPr lang="en-US" b="1" dirty="0"/>
              <a:t>1:5</a:t>
            </a:r>
            <a:r>
              <a:rPr lang="en-US" dirty="0"/>
              <a:t> </a:t>
            </a:r>
            <a:r>
              <a:rPr lang="en-US" dirty="0" smtClean="0"/>
              <a:t>CPU </a:t>
            </a:r>
            <a:r>
              <a:rPr lang="en-US" dirty="0"/>
              <a:t>Time /sec</a:t>
            </a:r>
          </a:p>
        </c:rich>
      </c:tx>
      <c:layout/>
      <c:overlay val="0"/>
      <c:spPr>
        <a:noFill/>
        <a:ln>
          <a:noFill/>
        </a:ln>
        <a:effectLst/>
      </c:spPr>
      <c:txPr>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Sheet1!$B$22</c:f>
              <c:strCache>
                <c:ptCount val="1"/>
                <c:pt idx="0">
                  <c:v>Original</c:v>
                </c:pt>
              </c:strCache>
            </c:strRef>
          </c:tx>
          <c:spPr>
            <a:ln w="63500" cap="rnd">
              <a:solidFill>
                <a:schemeClr val="accent1"/>
              </a:solidFill>
              <a:round/>
            </a:ln>
            <a:effectLst/>
          </c:spPr>
          <c:marker>
            <c:symbol val="circle"/>
            <c:size val="11"/>
            <c:spPr>
              <a:solidFill>
                <a:schemeClr val="accent1"/>
              </a:solidFill>
              <a:ln w="9525">
                <a:solidFill>
                  <a:schemeClr val="accent1"/>
                </a:solidFill>
              </a:ln>
              <a:effectLst/>
            </c:spPr>
          </c:marker>
          <c:cat>
            <c:strRef>
              <c:f>Sheet1!$A$23:$A$28</c:f>
              <c:strCache>
                <c:ptCount val="6"/>
                <c:pt idx="0">
                  <c:v>100v500c</c:v>
                </c:pt>
                <c:pt idx="1">
                  <c:v>150v750c</c:v>
                </c:pt>
                <c:pt idx="2">
                  <c:v>200v1000c</c:v>
                </c:pt>
                <c:pt idx="3">
                  <c:v>250v1250c</c:v>
                </c:pt>
                <c:pt idx="4">
                  <c:v>300v1500c</c:v>
                </c:pt>
                <c:pt idx="5">
                  <c:v>350v1750c</c:v>
                </c:pt>
              </c:strCache>
            </c:strRef>
          </c:cat>
          <c:val>
            <c:numRef>
              <c:f>Sheet1!$B$23:$B$28</c:f>
              <c:numCache>
                <c:formatCode>General</c:formatCode>
                <c:ptCount val="6"/>
                <c:pt idx="0">
                  <c:v>0</c:v>
                </c:pt>
                <c:pt idx="1">
                  <c:v>5.3000000000000026E-3</c:v>
                </c:pt>
                <c:pt idx="2">
                  <c:v>2.5999999999999992E-2</c:v>
                </c:pt>
                <c:pt idx="3">
                  <c:v>0.15319999999999998</c:v>
                </c:pt>
                <c:pt idx="4">
                  <c:v>0.96353535353535325</c:v>
                </c:pt>
                <c:pt idx="5">
                  <c:v>5.7601000000000013</c:v>
                </c:pt>
              </c:numCache>
            </c:numRef>
          </c:val>
          <c:smooth val="0"/>
          <c:extLst xmlns:c16r2="http://schemas.microsoft.com/office/drawing/2015/06/chart">
            <c:ext xmlns:c16="http://schemas.microsoft.com/office/drawing/2014/chart" uri="{C3380CC4-5D6E-409C-BE32-E72D297353CC}">
              <c16:uniqueId val="{00000000-F37A-4543-B21F-AA5C29210B08}"/>
            </c:ext>
          </c:extLst>
        </c:ser>
        <c:ser>
          <c:idx val="1"/>
          <c:order val="1"/>
          <c:tx>
            <c:strRef>
              <c:f>Sheet1!$C$22</c:f>
              <c:strCache>
                <c:ptCount val="1"/>
                <c:pt idx="0">
                  <c:v>Mod</c:v>
                </c:pt>
              </c:strCache>
            </c:strRef>
          </c:tx>
          <c:spPr>
            <a:ln w="63500" cap="rnd">
              <a:solidFill>
                <a:schemeClr val="accent2"/>
              </a:solidFill>
              <a:round/>
            </a:ln>
            <a:effectLst/>
          </c:spPr>
          <c:marker>
            <c:symbol val="x"/>
            <c:size val="10"/>
            <c:spPr>
              <a:solidFill>
                <a:schemeClr val="accent2"/>
              </a:solidFill>
              <a:ln w="9525">
                <a:solidFill>
                  <a:schemeClr val="accent2"/>
                </a:solidFill>
              </a:ln>
              <a:effectLst/>
            </c:spPr>
          </c:marker>
          <c:dPt>
            <c:idx val="5"/>
            <c:marker>
              <c:symbol val="star"/>
              <c:size val="10"/>
              <c:spPr>
                <a:solidFill>
                  <a:schemeClr val="accent2"/>
                </a:solidFill>
                <a:ln w="9525">
                  <a:solidFill>
                    <a:schemeClr val="accent2"/>
                  </a:solidFill>
                </a:ln>
                <a:effectLst/>
              </c:spPr>
            </c:marker>
            <c:bubble3D val="0"/>
          </c:dPt>
          <c:cat>
            <c:strRef>
              <c:f>Sheet1!$A$23:$A$28</c:f>
              <c:strCache>
                <c:ptCount val="6"/>
                <c:pt idx="0">
                  <c:v>100v500c</c:v>
                </c:pt>
                <c:pt idx="1">
                  <c:v>150v750c</c:v>
                </c:pt>
                <c:pt idx="2">
                  <c:v>200v1000c</c:v>
                </c:pt>
                <c:pt idx="3">
                  <c:v>250v1250c</c:v>
                </c:pt>
                <c:pt idx="4">
                  <c:v>300v1500c</c:v>
                </c:pt>
                <c:pt idx="5">
                  <c:v>350v1750c</c:v>
                </c:pt>
              </c:strCache>
            </c:strRef>
          </c:cat>
          <c:val>
            <c:numRef>
              <c:f>Sheet1!$C$23:$C$28</c:f>
              <c:numCache>
                <c:formatCode>General</c:formatCode>
                <c:ptCount val="6"/>
                <c:pt idx="0">
                  <c:v>0</c:v>
                </c:pt>
                <c:pt idx="1">
                  <c:v>2.5399999999999995E-2</c:v>
                </c:pt>
                <c:pt idx="2">
                  <c:v>0.24310000000000001</c:v>
                </c:pt>
                <c:pt idx="3">
                  <c:v>2.3851999999999998</c:v>
                </c:pt>
                <c:pt idx="4">
                  <c:v>24.160699999999984</c:v>
                </c:pt>
                <c:pt idx="5">
                  <c:v>256.6579000000001</c:v>
                </c:pt>
              </c:numCache>
            </c:numRef>
          </c:val>
          <c:smooth val="0"/>
          <c:extLst xmlns:c16r2="http://schemas.microsoft.com/office/drawing/2015/06/chart">
            <c:ext xmlns:c16="http://schemas.microsoft.com/office/drawing/2014/chart" uri="{C3380CC4-5D6E-409C-BE32-E72D297353CC}">
              <c16:uniqueId val="{00000001-F37A-4543-B21F-AA5C29210B08}"/>
            </c:ext>
          </c:extLst>
        </c:ser>
        <c:dLbls>
          <c:showLegendKey val="0"/>
          <c:showVal val="0"/>
          <c:showCatName val="0"/>
          <c:showSerName val="0"/>
          <c:showPercent val="0"/>
          <c:showBubbleSize val="0"/>
        </c:dLbls>
        <c:marker val="1"/>
        <c:smooth val="0"/>
        <c:axId val="367329912"/>
        <c:axId val="367330304"/>
      </c:lineChart>
      <c:catAx>
        <c:axId val="367329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367330304"/>
        <c:crosses val="autoZero"/>
        <c:auto val="1"/>
        <c:lblAlgn val="ctr"/>
        <c:lblOffset val="100"/>
        <c:noMultiLvlLbl val="0"/>
      </c:catAx>
      <c:valAx>
        <c:axId val="367330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367329912"/>
        <c:crosses val="autoZero"/>
        <c:crossBetween val="between"/>
      </c:valAx>
      <c:spPr>
        <a:noFill/>
        <a:ln>
          <a:noFill/>
        </a:ln>
        <a:effectLst/>
      </c:spPr>
    </c:plotArea>
    <c:plotVisOnly val="1"/>
    <c:dispBlanksAs val="gap"/>
    <c:showDLblsOverMax val="0"/>
  </c:chart>
  <c:spPr>
    <a:noFill/>
    <a:ln>
      <a:noFill/>
    </a:ln>
    <a:effectLst/>
  </c:spPr>
  <c:txPr>
    <a:bodyPr/>
    <a:lstStyle/>
    <a:p>
      <a:pPr>
        <a:defRPr sz="32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r>
              <a:rPr lang="en-US" b="1" dirty="0"/>
              <a:t>1:4</a:t>
            </a:r>
            <a:r>
              <a:rPr lang="en-US" dirty="0"/>
              <a:t> Propagations </a:t>
            </a:r>
          </a:p>
        </c:rich>
      </c:tx>
      <c:layout/>
      <c:overlay val="0"/>
      <c:spPr>
        <a:noFill/>
        <a:ln>
          <a:noFill/>
        </a:ln>
        <a:effectLst/>
      </c:spPr>
      <c:txPr>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Sheet1!$B$109</c:f>
              <c:strCache>
                <c:ptCount val="1"/>
                <c:pt idx="0">
                  <c:v>Original</c:v>
                </c:pt>
              </c:strCache>
            </c:strRef>
          </c:tx>
          <c:spPr>
            <a:ln w="63500" cap="rnd">
              <a:solidFill>
                <a:schemeClr val="accent1"/>
              </a:solidFill>
              <a:round/>
            </a:ln>
            <a:effectLst/>
          </c:spPr>
          <c:marker>
            <c:symbol val="circle"/>
            <c:size val="11"/>
            <c:spPr>
              <a:solidFill>
                <a:schemeClr val="accent1"/>
              </a:solidFill>
              <a:ln w="9525">
                <a:solidFill>
                  <a:schemeClr val="accent1"/>
                </a:solidFill>
              </a:ln>
              <a:effectLst/>
            </c:spPr>
          </c:marker>
          <c:cat>
            <c:strRef>
              <c:f>Sheet1!$A$110:$A$115</c:f>
              <c:strCache>
                <c:ptCount val="6"/>
                <c:pt idx="0">
                  <c:v>100v400c</c:v>
                </c:pt>
                <c:pt idx="1">
                  <c:v>150v600c</c:v>
                </c:pt>
                <c:pt idx="2">
                  <c:v>200v800c</c:v>
                </c:pt>
                <c:pt idx="3">
                  <c:v>250v1000c</c:v>
                </c:pt>
                <c:pt idx="4">
                  <c:v>300v1200c</c:v>
                </c:pt>
                <c:pt idx="5">
                  <c:v>350v1400c</c:v>
                </c:pt>
              </c:strCache>
            </c:strRef>
          </c:cat>
          <c:val>
            <c:numRef>
              <c:f>Sheet1!$B$110:$B$115</c:f>
              <c:numCache>
                <c:formatCode>General</c:formatCode>
                <c:ptCount val="6"/>
                <c:pt idx="0">
                  <c:v>4415</c:v>
                </c:pt>
                <c:pt idx="1">
                  <c:v>27149.1</c:v>
                </c:pt>
                <c:pt idx="2">
                  <c:v>158642.9</c:v>
                </c:pt>
                <c:pt idx="3">
                  <c:v>751624.4</c:v>
                </c:pt>
                <c:pt idx="4">
                  <c:v>3951819.22</c:v>
                </c:pt>
                <c:pt idx="5">
                  <c:v>11388263.560000001</c:v>
                </c:pt>
              </c:numCache>
            </c:numRef>
          </c:val>
          <c:smooth val="0"/>
          <c:extLst xmlns:c16r2="http://schemas.microsoft.com/office/drawing/2015/06/chart">
            <c:ext xmlns:c16="http://schemas.microsoft.com/office/drawing/2014/chart" uri="{C3380CC4-5D6E-409C-BE32-E72D297353CC}">
              <c16:uniqueId val="{00000000-8C69-4BDB-A907-0EE72D3985BB}"/>
            </c:ext>
          </c:extLst>
        </c:ser>
        <c:ser>
          <c:idx val="1"/>
          <c:order val="1"/>
          <c:tx>
            <c:strRef>
              <c:f>Sheet1!$C$109</c:f>
              <c:strCache>
                <c:ptCount val="1"/>
                <c:pt idx="0">
                  <c:v>Mod</c:v>
                </c:pt>
              </c:strCache>
            </c:strRef>
          </c:tx>
          <c:spPr>
            <a:ln w="63500" cap="rnd">
              <a:solidFill>
                <a:schemeClr val="accent2"/>
              </a:solidFill>
              <a:round/>
            </a:ln>
            <a:effectLst/>
          </c:spPr>
          <c:marker>
            <c:symbol val="star"/>
            <c:size val="10"/>
            <c:spPr>
              <a:solidFill>
                <a:schemeClr val="accent2"/>
              </a:solidFill>
              <a:ln w="9525">
                <a:solidFill>
                  <a:schemeClr val="accent2"/>
                </a:solidFill>
              </a:ln>
              <a:effectLst/>
            </c:spPr>
          </c:marker>
          <c:cat>
            <c:strRef>
              <c:f>Sheet1!$A$110:$A$115</c:f>
              <c:strCache>
                <c:ptCount val="6"/>
                <c:pt idx="0">
                  <c:v>100v400c</c:v>
                </c:pt>
                <c:pt idx="1">
                  <c:v>150v600c</c:v>
                </c:pt>
                <c:pt idx="2">
                  <c:v>200v800c</c:v>
                </c:pt>
                <c:pt idx="3">
                  <c:v>250v1000c</c:v>
                </c:pt>
                <c:pt idx="4">
                  <c:v>300v1200c</c:v>
                </c:pt>
                <c:pt idx="5">
                  <c:v>350v1400c</c:v>
                </c:pt>
              </c:strCache>
            </c:strRef>
          </c:cat>
          <c:val>
            <c:numRef>
              <c:f>Sheet1!$C$110:$C$115</c:f>
              <c:numCache>
                <c:formatCode>General</c:formatCode>
                <c:ptCount val="6"/>
                <c:pt idx="0">
                  <c:v>6689.84</c:v>
                </c:pt>
                <c:pt idx="1">
                  <c:v>38633.69</c:v>
                </c:pt>
                <c:pt idx="2">
                  <c:v>188564.22</c:v>
                </c:pt>
                <c:pt idx="3">
                  <c:v>678588.6</c:v>
                </c:pt>
                <c:pt idx="4">
                  <c:v>2562894.2799999998</c:v>
                </c:pt>
                <c:pt idx="5">
                  <c:v>17009738.079999998</c:v>
                </c:pt>
              </c:numCache>
            </c:numRef>
          </c:val>
          <c:smooth val="0"/>
          <c:extLst xmlns:c16r2="http://schemas.microsoft.com/office/drawing/2015/06/chart">
            <c:ext xmlns:c16="http://schemas.microsoft.com/office/drawing/2014/chart" uri="{C3380CC4-5D6E-409C-BE32-E72D297353CC}">
              <c16:uniqueId val="{00000001-8C69-4BDB-A907-0EE72D3985BB}"/>
            </c:ext>
          </c:extLst>
        </c:ser>
        <c:dLbls>
          <c:showLegendKey val="0"/>
          <c:showVal val="0"/>
          <c:showCatName val="0"/>
          <c:showSerName val="0"/>
          <c:showPercent val="0"/>
          <c:showBubbleSize val="0"/>
        </c:dLbls>
        <c:marker val="1"/>
        <c:smooth val="0"/>
        <c:axId val="367331088"/>
        <c:axId val="367331480"/>
      </c:lineChart>
      <c:catAx>
        <c:axId val="367331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367331480"/>
        <c:crosses val="autoZero"/>
        <c:auto val="1"/>
        <c:lblAlgn val="ctr"/>
        <c:lblOffset val="100"/>
        <c:noMultiLvlLbl val="0"/>
      </c:catAx>
      <c:valAx>
        <c:axId val="367331480"/>
        <c:scaling>
          <c:orientation val="minMax"/>
        </c:scaling>
        <c:delete val="0"/>
        <c:axPos val="l"/>
        <c:majorGridlines>
          <c:spPr>
            <a:ln w="9525" cap="flat" cmpd="sng" algn="ctr">
              <a:solidFill>
                <a:schemeClr val="tx1">
                  <a:lumMod val="15000"/>
                  <a:lumOff val="85000"/>
                </a:schemeClr>
              </a:solidFill>
              <a:round/>
            </a:ln>
            <a:effectLst/>
          </c:spPr>
        </c:majorGridlines>
        <c:numFmt formatCode="0.00E+00" sourceLinked="0"/>
        <c:majorTickMark val="none"/>
        <c:minorTickMark val="none"/>
        <c:tickLblPos val="nextTo"/>
        <c:spPr>
          <a:noFill/>
          <a:ln>
            <a:noFill/>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367331088"/>
        <c:crosses val="autoZero"/>
        <c:crossBetween val="between"/>
      </c:valAx>
      <c:spPr>
        <a:noFill/>
        <a:ln>
          <a:noFill/>
        </a:ln>
        <a:effectLst/>
      </c:spPr>
    </c:plotArea>
    <c:plotVisOnly val="1"/>
    <c:dispBlanksAs val="gap"/>
    <c:showDLblsOverMax val="0"/>
  </c:chart>
  <c:spPr>
    <a:noFill/>
    <a:ln>
      <a:noFill/>
    </a:ln>
    <a:effectLst/>
  </c:spPr>
  <c:txPr>
    <a:bodyPr/>
    <a:lstStyle/>
    <a:p>
      <a:pPr>
        <a:defRPr sz="32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r>
              <a:rPr lang="en-US" b="1" dirty="0"/>
              <a:t>1:4.24</a:t>
            </a:r>
            <a:r>
              <a:rPr lang="en-US" dirty="0"/>
              <a:t> Propagations </a:t>
            </a:r>
          </a:p>
        </c:rich>
      </c:tx>
      <c:layout/>
      <c:overlay val="0"/>
      <c:spPr>
        <a:noFill/>
        <a:ln>
          <a:noFill/>
        </a:ln>
        <a:effectLst/>
      </c:spPr>
      <c:txPr>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Sheet1!$B$108</c:f>
              <c:strCache>
                <c:ptCount val="1"/>
                <c:pt idx="0">
                  <c:v>Original</c:v>
                </c:pt>
              </c:strCache>
            </c:strRef>
          </c:tx>
          <c:spPr>
            <a:ln w="63500" cap="rnd">
              <a:solidFill>
                <a:schemeClr val="accent1"/>
              </a:solidFill>
              <a:round/>
            </a:ln>
            <a:effectLst/>
          </c:spPr>
          <c:marker>
            <c:symbol val="circle"/>
            <c:size val="11"/>
            <c:spPr>
              <a:solidFill>
                <a:schemeClr val="accent1"/>
              </a:solidFill>
              <a:ln w="9525">
                <a:solidFill>
                  <a:schemeClr val="accent1"/>
                </a:solidFill>
              </a:ln>
              <a:effectLst/>
            </c:spPr>
          </c:marker>
          <c:cat>
            <c:strRef>
              <c:f>Sheet1!$A$109:$A$113</c:f>
              <c:strCache>
                <c:ptCount val="5"/>
                <c:pt idx="0">
                  <c:v>100v424c</c:v>
                </c:pt>
                <c:pt idx="1">
                  <c:v>150v636c</c:v>
                </c:pt>
                <c:pt idx="2">
                  <c:v>200v848c</c:v>
                </c:pt>
                <c:pt idx="3">
                  <c:v>250v1060c</c:v>
                </c:pt>
                <c:pt idx="4">
                  <c:v>300v1272c</c:v>
                </c:pt>
              </c:strCache>
            </c:strRef>
          </c:cat>
          <c:val>
            <c:numRef>
              <c:f>Sheet1!$B$109:$B$113</c:f>
              <c:numCache>
                <c:formatCode>General</c:formatCode>
                <c:ptCount val="5"/>
                <c:pt idx="0">
                  <c:v>8507.4500000000007</c:v>
                </c:pt>
                <c:pt idx="1">
                  <c:v>63447.27</c:v>
                </c:pt>
                <c:pt idx="2">
                  <c:v>596127.81000000006</c:v>
                </c:pt>
                <c:pt idx="3">
                  <c:v>4336666.7300000004</c:v>
                </c:pt>
                <c:pt idx="4">
                  <c:v>33152324.5</c:v>
                </c:pt>
              </c:numCache>
            </c:numRef>
          </c:val>
          <c:smooth val="0"/>
          <c:extLst xmlns:c16r2="http://schemas.microsoft.com/office/drawing/2015/06/chart">
            <c:ext xmlns:c16="http://schemas.microsoft.com/office/drawing/2014/chart" uri="{C3380CC4-5D6E-409C-BE32-E72D297353CC}">
              <c16:uniqueId val="{00000000-4FFA-41C4-8467-E3754114A8FE}"/>
            </c:ext>
          </c:extLst>
        </c:ser>
        <c:ser>
          <c:idx val="1"/>
          <c:order val="1"/>
          <c:tx>
            <c:strRef>
              <c:f>Sheet1!$C$108</c:f>
              <c:strCache>
                <c:ptCount val="1"/>
                <c:pt idx="0">
                  <c:v>Mod</c:v>
                </c:pt>
              </c:strCache>
            </c:strRef>
          </c:tx>
          <c:spPr>
            <a:ln w="63500" cap="rnd">
              <a:solidFill>
                <a:schemeClr val="accent2"/>
              </a:solidFill>
              <a:round/>
            </a:ln>
            <a:effectLst/>
          </c:spPr>
          <c:marker>
            <c:symbol val="star"/>
            <c:size val="10"/>
            <c:spPr>
              <a:solidFill>
                <a:schemeClr val="accent2"/>
              </a:solidFill>
              <a:ln w="9525">
                <a:solidFill>
                  <a:schemeClr val="accent2"/>
                </a:solidFill>
              </a:ln>
              <a:effectLst/>
            </c:spPr>
          </c:marker>
          <c:cat>
            <c:strRef>
              <c:f>Sheet1!$A$109:$A$113</c:f>
              <c:strCache>
                <c:ptCount val="5"/>
                <c:pt idx="0">
                  <c:v>100v424c</c:v>
                </c:pt>
                <c:pt idx="1">
                  <c:v>150v636c</c:v>
                </c:pt>
                <c:pt idx="2">
                  <c:v>200v848c</c:v>
                </c:pt>
                <c:pt idx="3">
                  <c:v>250v1060c</c:v>
                </c:pt>
                <c:pt idx="4">
                  <c:v>300v1272c</c:v>
                </c:pt>
              </c:strCache>
            </c:strRef>
          </c:cat>
          <c:val>
            <c:numRef>
              <c:f>Sheet1!$C$109:$C$113</c:f>
              <c:numCache>
                <c:formatCode>General</c:formatCode>
                <c:ptCount val="5"/>
                <c:pt idx="0">
                  <c:v>14602.27</c:v>
                </c:pt>
                <c:pt idx="1">
                  <c:v>209408.74</c:v>
                </c:pt>
                <c:pt idx="2">
                  <c:v>1843907.74</c:v>
                </c:pt>
                <c:pt idx="3">
                  <c:v>18144855.379999999</c:v>
                </c:pt>
                <c:pt idx="4">
                  <c:v>248411040.06999999</c:v>
                </c:pt>
              </c:numCache>
            </c:numRef>
          </c:val>
          <c:smooth val="0"/>
          <c:extLst xmlns:c16r2="http://schemas.microsoft.com/office/drawing/2015/06/chart">
            <c:ext xmlns:c16="http://schemas.microsoft.com/office/drawing/2014/chart" uri="{C3380CC4-5D6E-409C-BE32-E72D297353CC}">
              <c16:uniqueId val="{00000001-4FFA-41C4-8467-E3754114A8FE}"/>
            </c:ext>
          </c:extLst>
        </c:ser>
        <c:dLbls>
          <c:showLegendKey val="0"/>
          <c:showVal val="0"/>
          <c:showCatName val="0"/>
          <c:showSerName val="0"/>
          <c:showPercent val="0"/>
          <c:showBubbleSize val="0"/>
        </c:dLbls>
        <c:marker val="1"/>
        <c:smooth val="0"/>
        <c:axId val="367332264"/>
        <c:axId val="367332656"/>
      </c:lineChart>
      <c:catAx>
        <c:axId val="367332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367332656"/>
        <c:crosses val="autoZero"/>
        <c:auto val="1"/>
        <c:lblAlgn val="ctr"/>
        <c:lblOffset val="100"/>
        <c:noMultiLvlLbl val="0"/>
      </c:catAx>
      <c:valAx>
        <c:axId val="367332656"/>
        <c:scaling>
          <c:orientation val="minMax"/>
        </c:scaling>
        <c:delete val="0"/>
        <c:axPos val="l"/>
        <c:majorGridlines>
          <c:spPr>
            <a:ln w="9525" cap="flat" cmpd="sng" algn="ctr">
              <a:solidFill>
                <a:schemeClr val="tx1">
                  <a:lumMod val="15000"/>
                  <a:lumOff val="85000"/>
                </a:schemeClr>
              </a:solidFill>
              <a:round/>
            </a:ln>
            <a:effectLst/>
          </c:spPr>
        </c:majorGridlines>
        <c:numFmt formatCode="0.00E+00" sourceLinked="0"/>
        <c:majorTickMark val="none"/>
        <c:minorTickMark val="none"/>
        <c:tickLblPos val="nextTo"/>
        <c:spPr>
          <a:noFill/>
          <a:ln>
            <a:noFill/>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367332264"/>
        <c:crosses val="autoZero"/>
        <c:crossBetween val="between"/>
      </c:valAx>
      <c:spPr>
        <a:noFill/>
        <a:ln>
          <a:noFill/>
        </a:ln>
        <a:effectLst/>
      </c:spPr>
    </c:plotArea>
    <c:plotVisOnly val="1"/>
    <c:dispBlanksAs val="gap"/>
    <c:showDLblsOverMax val="0"/>
  </c:chart>
  <c:spPr>
    <a:noFill/>
    <a:ln>
      <a:noFill/>
    </a:ln>
    <a:effectLst/>
  </c:spPr>
  <c:txPr>
    <a:bodyPr/>
    <a:lstStyle/>
    <a:p>
      <a:pPr>
        <a:defRPr sz="32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r>
              <a:rPr lang="en-US" b="1" dirty="0"/>
              <a:t>1:5</a:t>
            </a:r>
            <a:r>
              <a:rPr lang="en-US" dirty="0"/>
              <a:t> Propagations</a:t>
            </a:r>
          </a:p>
        </c:rich>
      </c:tx>
      <c:layout/>
      <c:overlay val="0"/>
      <c:spPr>
        <a:noFill/>
        <a:ln>
          <a:noFill/>
        </a:ln>
        <a:effectLst/>
      </c:spPr>
      <c:txPr>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Sheet1!$B$100</c:f>
              <c:strCache>
                <c:ptCount val="1"/>
                <c:pt idx="0">
                  <c:v>Origional</c:v>
                </c:pt>
              </c:strCache>
            </c:strRef>
          </c:tx>
          <c:spPr>
            <a:ln w="63500" cap="rnd">
              <a:solidFill>
                <a:schemeClr val="accent1"/>
              </a:solidFill>
              <a:round/>
            </a:ln>
            <a:effectLst/>
          </c:spPr>
          <c:marker>
            <c:symbol val="circle"/>
            <c:size val="11"/>
            <c:spPr>
              <a:solidFill>
                <a:schemeClr val="accent1"/>
              </a:solidFill>
              <a:ln w="9525">
                <a:solidFill>
                  <a:schemeClr val="accent1"/>
                </a:solidFill>
              </a:ln>
              <a:effectLst/>
            </c:spPr>
          </c:marker>
          <c:cat>
            <c:strRef>
              <c:f>Sheet1!$A$101:$A$106</c:f>
              <c:strCache>
                <c:ptCount val="6"/>
                <c:pt idx="0">
                  <c:v>100v500c</c:v>
                </c:pt>
                <c:pt idx="1">
                  <c:v>150v750c</c:v>
                </c:pt>
                <c:pt idx="2">
                  <c:v>200v1000c</c:v>
                </c:pt>
                <c:pt idx="3">
                  <c:v>250v1250c</c:v>
                </c:pt>
                <c:pt idx="4">
                  <c:v>300v1500c</c:v>
                </c:pt>
                <c:pt idx="5">
                  <c:v>350v1750c</c:v>
                </c:pt>
              </c:strCache>
            </c:strRef>
          </c:cat>
          <c:val>
            <c:numRef>
              <c:f>Sheet1!$B$101:$B$106</c:f>
              <c:numCache>
                <c:formatCode>General</c:formatCode>
                <c:ptCount val="6"/>
                <c:pt idx="0">
                  <c:v>5760.9</c:v>
                </c:pt>
                <c:pt idx="1">
                  <c:v>33038.720000000001</c:v>
                </c:pt>
                <c:pt idx="2">
                  <c:v>159225.54</c:v>
                </c:pt>
                <c:pt idx="3">
                  <c:v>887159.57</c:v>
                </c:pt>
                <c:pt idx="4">
                  <c:v>5012430.8686868688</c:v>
                </c:pt>
                <c:pt idx="5">
                  <c:v>26453459.309999999</c:v>
                </c:pt>
              </c:numCache>
            </c:numRef>
          </c:val>
          <c:smooth val="0"/>
          <c:extLst xmlns:c16r2="http://schemas.microsoft.com/office/drawing/2015/06/chart">
            <c:ext xmlns:c16="http://schemas.microsoft.com/office/drawing/2014/chart" uri="{C3380CC4-5D6E-409C-BE32-E72D297353CC}">
              <c16:uniqueId val="{00000000-0AC2-4359-B8BB-27D0AA362617}"/>
            </c:ext>
          </c:extLst>
        </c:ser>
        <c:ser>
          <c:idx val="1"/>
          <c:order val="1"/>
          <c:tx>
            <c:strRef>
              <c:f>Sheet1!$C$100</c:f>
              <c:strCache>
                <c:ptCount val="1"/>
                <c:pt idx="0">
                  <c:v>Mod</c:v>
                </c:pt>
              </c:strCache>
            </c:strRef>
          </c:tx>
          <c:spPr>
            <a:ln w="63500" cap="rnd">
              <a:solidFill>
                <a:schemeClr val="accent2"/>
              </a:solidFill>
              <a:round/>
            </a:ln>
            <a:effectLst/>
          </c:spPr>
          <c:marker>
            <c:symbol val="star"/>
            <c:size val="10"/>
            <c:spPr>
              <a:solidFill>
                <a:schemeClr val="accent2"/>
              </a:solidFill>
              <a:ln w="9525">
                <a:solidFill>
                  <a:schemeClr val="accent2"/>
                </a:solidFill>
              </a:ln>
              <a:effectLst/>
            </c:spPr>
          </c:marker>
          <c:cat>
            <c:strRef>
              <c:f>Sheet1!$A$101:$A$106</c:f>
              <c:strCache>
                <c:ptCount val="6"/>
                <c:pt idx="0">
                  <c:v>100v500c</c:v>
                </c:pt>
                <c:pt idx="1">
                  <c:v>150v750c</c:v>
                </c:pt>
                <c:pt idx="2">
                  <c:v>200v1000c</c:v>
                </c:pt>
                <c:pt idx="3">
                  <c:v>250v1250c</c:v>
                </c:pt>
                <c:pt idx="4">
                  <c:v>300v1500c</c:v>
                </c:pt>
                <c:pt idx="5">
                  <c:v>350v1750c</c:v>
                </c:pt>
              </c:strCache>
            </c:strRef>
          </c:cat>
          <c:val>
            <c:numRef>
              <c:f>Sheet1!$C$101:$C$106</c:f>
              <c:numCache>
                <c:formatCode>General</c:formatCode>
                <c:ptCount val="6"/>
                <c:pt idx="0">
                  <c:v>15325.29</c:v>
                </c:pt>
                <c:pt idx="1">
                  <c:v>151567.01999999999</c:v>
                </c:pt>
                <c:pt idx="2">
                  <c:v>1346181.14</c:v>
                </c:pt>
                <c:pt idx="3">
                  <c:v>11647033.9</c:v>
                </c:pt>
                <c:pt idx="4">
                  <c:v>96956919.519999996</c:v>
                </c:pt>
                <c:pt idx="5">
                  <c:v>795964902.58000004</c:v>
                </c:pt>
              </c:numCache>
            </c:numRef>
          </c:val>
          <c:smooth val="0"/>
          <c:extLst xmlns:c16r2="http://schemas.microsoft.com/office/drawing/2015/06/chart">
            <c:ext xmlns:c16="http://schemas.microsoft.com/office/drawing/2014/chart" uri="{C3380CC4-5D6E-409C-BE32-E72D297353CC}">
              <c16:uniqueId val="{00000001-0AC2-4359-B8BB-27D0AA362617}"/>
            </c:ext>
          </c:extLst>
        </c:ser>
        <c:dLbls>
          <c:showLegendKey val="0"/>
          <c:showVal val="0"/>
          <c:showCatName val="0"/>
          <c:showSerName val="0"/>
          <c:showPercent val="0"/>
          <c:showBubbleSize val="0"/>
        </c:dLbls>
        <c:marker val="1"/>
        <c:smooth val="0"/>
        <c:axId val="368427384"/>
        <c:axId val="368427776"/>
      </c:lineChart>
      <c:catAx>
        <c:axId val="368427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368427776"/>
        <c:crosses val="autoZero"/>
        <c:auto val="1"/>
        <c:lblAlgn val="ctr"/>
        <c:lblOffset val="100"/>
        <c:noMultiLvlLbl val="0"/>
      </c:catAx>
      <c:valAx>
        <c:axId val="368427776"/>
        <c:scaling>
          <c:orientation val="minMax"/>
        </c:scaling>
        <c:delete val="0"/>
        <c:axPos val="l"/>
        <c:majorGridlines>
          <c:spPr>
            <a:ln w="9525" cap="flat" cmpd="sng" algn="ctr">
              <a:solidFill>
                <a:schemeClr val="tx1">
                  <a:lumMod val="15000"/>
                  <a:lumOff val="85000"/>
                </a:schemeClr>
              </a:solidFill>
              <a:round/>
            </a:ln>
            <a:effectLst/>
          </c:spPr>
        </c:majorGridlines>
        <c:numFmt formatCode="0.00E+00" sourceLinked="0"/>
        <c:majorTickMark val="none"/>
        <c:minorTickMark val="none"/>
        <c:tickLblPos val="nextTo"/>
        <c:spPr>
          <a:noFill/>
          <a:ln>
            <a:noFill/>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368427384"/>
        <c:crosses val="autoZero"/>
        <c:crossBetween val="between"/>
      </c:valAx>
      <c:spPr>
        <a:noFill/>
        <a:ln>
          <a:noFill/>
        </a:ln>
        <a:effectLst/>
      </c:spPr>
    </c:plotArea>
    <c:plotVisOnly val="1"/>
    <c:dispBlanksAs val="gap"/>
    <c:showDLblsOverMax val="0"/>
  </c:chart>
  <c:spPr>
    <a:noFill/>
    <a:ln>
      <a:noFill/>
    </a:ln>
    <a:effectLst/>
  </c:spPr>
  <c:txPr>
    <a:bodyPr/>
    <a:lstStyle/>
    <a:p>
      <a:pPr>
        <a:defRPr sz="32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r>
              <a:rPr lang="en-US" b="1" dirty="0"/>
              <a:t>1:4</a:t>
            </a:r>
            <a:r>
              <a:rPr lang="en-US" dirty="0"/>
              <a:t> Conflicts </a:t>
            </a:r>
          </a:p>
        </c:rich>
      </c:tx>
      <c:layout/>
      <c:overlay val="0"/>
      <c:spPr>
        <a:noFill/>
        <a:ln>
          <a:noFill/>
        </a:ln>
        <a:effectLst/>
      </c:spPr>
      <c:txPr>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Sheet1!$B$49</c:f>
              <c:strCache>
                <c:ptCount val="1"/>
                <c:pt idx="0">
                  <c:v>Original</c:v>
                </c:pt>
              </c:strCache>
            </c:strRef>
          </c:tx>
          <c:spPr>
            <a:ln w="63500" cap="rnd">
              <a:solidFill>
                <a:schemeClr val="accent1"/>
              </a:solidFill>
              <a:round/>
            </a:ln>
            <a:effectLst/>
          </c:spPr>
          <c:marker>
            <c:symbol val="circle"/>
            <c:size val="11"/>
            <c:spPr>
              <a:solidFill>
                <a:schemeClr val="accent1"/>
              </a:solidFill>
              <a:ln w="9525">
                <a:solidFill>
                  <a:schemeClr val="accent1"/>
                </a:solidFill>
              </a:ln>
              <a:effectLst/>
            </c:spPr>
          </c:marker>
          <c:cat>
            <c:strRef>
              <c:f>Sheet1!$A$50:$A$55</c:f>
              <c:strCache>
                <c:ptCount val="6"/>
                <c:pt idx="0">
                  <c:v>100v400c</c:v>
                </c:pt>
                <c:pt idx="1">
                  <c:v>150v600c</c:v>
                </c:pt>
                <c:pt idx="2">
                  <c:v>200v800c</c:v>
                </c:pt>
                <c:pt idx="3">
                  <c:v>250v1000c</c:v>
                </c:pt>
                <c:pt idx="4">
                  <c:v>300v1200c</c:v>
                </c:pt>
                <c:pt idx="5">
                  <c:v>350v1400c</c:v>
                </c:pt>
              </c:strCache>
            </c:strRef>
          </c:cat>
          <c:val>
            <c:numRef>
              <c:f>Sheet1!$B$50:$B$55</c:f>
              <c:numCache>
                <c:formatCode>General</c:formatCode>
                <c:ptCount val="6"/>
                <c:pt idx="0">
                  <c:v>180.29</c:v>
                </c:pt>
                <c:pt idx="1">
                  <c:v>836.36</c:v>
                </c:pt>
                <c:pt idx="2">
                  <c:v>3992.25</c:v>
                </c:pt>
                <c:pt idx="3">
                  <c:v>16286.3</c:v>
                </c:pt>
                <c:pt idx="4">
                  <c:v>75279.740000000005</c:v>
                </c:pt>
                <c:pt idx="5">
                  <c:v>191301.53</c:v>
                </c:pt>
              </c:numCache>
            </c:numRef>
          </c:val>
          <c:smooth val="0"/>
          <c:extLst xmlns:c16r2="http://schemas.microsoft.com/office/drawing/2015/06/chart">
            <c:ext xmlns:c16="http://schemas.microsoft.com/office/drawing/2014/chart" uri="{C3380CC4-5D6E-409C-BE32-E72D297353CC}">
              <c16:uniqueId val="{00000000-EDA2-44DF-B22A-783DA5B024D0}"/>
            </c:ext>
          </c:extLst>
        </c:ser>
        <c:ser>
          <c:idx val="1"/>
          <c:order val="1"/>
          <c:tx>
            <c:strRef>
              <c:f>Sheet1!$C$49</c:f>
              <c:strCache>
                <c:ptCount val="1"/>
                <c:pt idx="0">
                  <c:v>Mod</c:v>
                </c:pt>
              </c:strCache>
            </c:strRef>
          </c:tx>
          <c:spPr>
            <a:ln w="63500" cap="rnd">
              <a:solidFill>
                <a:schemeClr val="accent2"/>
              </a:solidFill>
              <a:round/>
            </a:ln>
            <a:effectLst/>
          </c:spPr>
          <c:marker>
            <c:symbol val="x"/>
            <c:size val="10"/>
            <c:spPr>
              <a:solidFill>
                <a:schemeClr val="accent2"/>
              </a:solidFill>
              <a:ln w="9525">
                <a:solidFill>
                  <a:schemeClr val="accent2"/>
                </a:solidFill>
              </a:ln>
              <a:effectLst/>
            </c:spPr>
          </c:marker>
          <c:dPt>
            <c:idx val="5"/>
            <c:marker>
              <c:symbol val="star"/>
              <c:size val="10"/>
              <c:spPr>
                <a:solidFill>
                  <a:schemeClr val="accent2"/>
                </a:solidFill>
                <a:ln w="9525">
                  <a:solidFill>
                    <a:schemeClr val="accent2"/>
                  </a:solidFill>
                </a:ln>
                <a:effectLst/>
              </c:spPr>
            </c:marker>
            <c:bubble3D val="0"/>
          </c:dPt>
          <c:cat>
            <c:strRef>
              <c:f>Sheet1!$A$50:$A$55</c:f>
              <c:strCache>
                <c:ptCount val="6"/>
                <c:pt idx="0">
                  <c:v>100v400c</c:v>
                </c:pt>
                <c:pt idx="1">
                  <c:v>150v600c</c:v>
                </c:pt>
                <c:pt idx="2">
                  <c:v>200v800c</c:v>
                </c:pt>
                <c:pt idx="3">
                  <c:v>250v1000c</c:v>
                </c:pt>
                <c:pt idx="4">
                  <c:v>300v1200c</c:v>
                </c:pt>
                <c:pt idx="5">
                  <c:v>350v1400c</c:v>
                </c:pt>
              </c:strCache>
            </c:strRef>
          </c:cat>
          <c:val>
            <c:numRef>
              <c:f>Sheet1!$C$50:$C$55</c:f>
              <c:numCache>
                <c:formatCode>General</c:formatCode>
                <c:ptCount val="6"/>
                <c:pt idx="0">
                  <c:v>264.44</c:v>
                </c:pt>
                <c:pt idx="1">
                  <c:v>1160.47</c:v>
                </c:pt>
                <c:pt idx="2">
                  <c:v>4630.28</c:v>
                </c:pt>
                <c:pt idx="3">
                  <c:v>14261.19</c:v>
                </c:pt>
                <c:pt idx="4">
                  <c:v>47517.22</c:v>
                </c:pt>
                <c:pt idx="5">
                  <c:v>293085.61</c:v>
                </c:pt>
              </c:numCache>
            </c:numRef>
          </c:val>
          <c:smooth val="0"/>
          <c:extLst xmlns:c16r2="http://schemas.microsoft.com/office/drawing/2015/06/chart">
            <c:ext xmlns:c16="http://schemas.microsoft.com/office/drawing/2014/chart" uri="{C3380CC4-5D6E-409C-BE32-E72D297353CC}">
              <c16:uniqueId val="{00000001-EDA2-44DF-B22A-783DA5B024D0}"/>
            </c:ext>
          </c:extLst>
        </c:ser>
        <c:dLbls>
          <c:showLegendKey val="0"/>
          <c:showVal val="0"/>
          <c:showCatName val="0"/>
          <c:showSerName val="0"/>
          <c:showPercent val="0"/>
          <c:showBubbleSize val="0"/>
        </c:dLbls>
        <c:marker val="1"/>
        <c:smooth val="0"/>
        <c:axId val="368428560"/>
        <c:axId val="368428952"/>
      </c:lineChart>
      <c:catAx>
        <c:axId val="368428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368428952"/>
        <c:crosses val="autoZero"/>
        <c:auto val="1"/>
        <c:lblAlgn val="ctr"/>
        <c:lblOffset val="100"/>
        <c:noMultiLvlLbl val="0"/>
      </c:catAx>
      <c:valAx>
        <c:axId val="3684289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368428560"/>
        <c:crosses val="autoZero"/>
        <c:crossBetween val="between"/>
      </c:valAx>
      <c:spPr>
        <a:noFill/>
        <a:ln>
          <a:noFill/>
        </a:ln>
        <a:effectLst/>
      </c:spPr>
    </c:plotArea>
    <c:plotVisOnly val="1"/>
    <c:dispBlanksAs val="gap"/>
    <c:showDLblsOverMax val="0"/>
  </c:chart>
  <c:spPr>
    <a:noFill/>
    <a:ln>
      <a:noFill/>
    </a:ln>
    <a:effectLst/>
  </c:spPr>
  <c:txPr>
    <a:bodyPr/>
    <a:lstStyle/>
    <a:p>
      <a:pPr>
        <a:defRPr sz="32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r>
              <a:rPr lang="en-US" b="1" dirty="0"/>
              <a:t>1:4.24</a:t>
            </a:r>
            <a:r>
              <a:rPr lang="en-US" dirty="0"/>
              <a:t> Conflicts </a:t>
            </a:r>
          </a:p>
        </c:rich>
      </c:tx>
      <c:layout/>
      <c:overlay val="0"/>
      <c:spPr>
        <a:noFill/>
        <a:ln>
          <a:noFill/>
        </a:ln>
        <a:effectLst/>
      </c:spPr>
      <c:txPr>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Sheet1!$B$48</c:f>
              <c:strCache>
                <c:ptCount val="1"/>
                <c:pt idx="0">
                  <c:v>Original</c:v>
                </c:pt>
              </c:strCache>
            </c:strRef>
          </c:tx>
          <c:spPr>
            <a:ln w="63500" cap="rnd">
              <a:solidFill>
                <a:schemeClr val="accent1"/>
              </a:solidFill>
              <a:round/>
            </a:ln>
            <a:effectLst/>
          </c:spPr>
          <c:marker>
            <c:symbol val="circle"/>
            <c:size val="10"/>
            <c:spPr>
              <a:solidFill>
                <a:schemeClr val="accent1"/>
              </a:solidFill>
              <a:ln w="9525">
                <a:solidFill>
                  <a:schemeClr val="accent1"/>
                </a:solidFill>
              </a:ln>
              <a:effectLst/>
            </c:spPr>
          </c:marker>
          <c:cat>
            <c:strRef>
              <c:f>Sheet1!$A$49:$A$53</c:f>
              <c:strCache>
                <c:ptCount val="5"/>
                <c:pt idx="0">
                  <c:v>100v424c</c:v>
                </c:pt>
                <c:pt idx="1">
                  <c:v>150v636c</c:v>
                </c:pt>
                <c:pt idx="2">
                  <c:v>200v848c</c:v>
                </c:pt>
                <c:pt idx="3">
                  <c:v>250v1060c</c:v>
                </c:pt>
                <c:pt idx="4">
                  <c:v>300v1272c</c:v>
                </c:pt>
              </c:strCache>
            </c:strRef>
          </c:cat>
          <c:val>
            <c:numRef>
              <c:f>Sheet1!$B$49:$B$53</c:f>
              <c:numCache>
                <c:formatCode>General</c:formatCode>
                <c:ptCount val="5"/>
                <c:pt idx="0">
                  <c:v>356.12</c:v>
                </c:pt>
                <c:pt idx="1">
                  <c:v>2001.3</c:v>
                </c:pt>
                <c:pt idx="2">
                  <c:v>15456.79</c:v>
                </c:pt>
                <c:pt idx="3">
                  <c:v>96504.45</c:v>
                </c:pt>
                <c:pt idx="4">
                  <c:v>656152.64</c:v>
                </c:pt>
              </c:numCache>
            </c:numRef>
          </c:val>
          <c:smooth val="0"/>
          <c:extLst xmlns:c16r2="http://schemas.microsoft.com/office/drawing/2015/06/chart">
            <c:ext xmlns:c16="http://schemas.microsoft.com/office/drawing/2014/chart" uri="{C3380CC4-5D6E-409C-BE32-E72D297353CC}">
              <c16:uniqueId val="{00000000-6DD3-460D-B561-ED8A50EA0788}"/>
            </c:ext>
          </c:extLst>
        </c:ser>
        <c:ser>
          <c:idx val="1"/>
          <c:order val="1"/>
          <c:tx>
            <c:strRef>
              <c:f>Sheet1!$C$48</c:f>
              <c:strCache>
                <c:ptCount val="1"/>
                <c:pt idx="0">
                  <c:v>Mod</c:v>
                </c:pt>
              </c:strCache>
            </c:strRef>
          </c:tx>
          <c:spPr>
            <a:ln w="63500" cap="rnd">
              <a:solidFill>
                <a:schemeClr val="accent2"/>
              </a:solidFill>
              <a:round/>
            </a:ln>
            <a:effectLst/>
          </c:spPr>
          <c:marker>
            <c:symbol val="star"/>
            <c:size val="10"/>
            <c:spPr>
              <a:solidFill>
                <a:schemeClr val="accent2"/>
              </a:solidFill>
              <a:ln w="9525">
                <a:solidFill>
                  <a:schemeClr val="accent2"/>
                </a:solidFill>
              </a:ln>
              <a:effectLst/>
            </c:spPr>
          </c:marker>
          <c:cat>
            <c:strRef>
              <c:f>Sheet1!$A$49:$A$53</c:f>
              <c:strCache>
                <c:ptCount val="5"/>
                <c:pt idx="0">
                  <c:v>100v424c</c:v>
                </c:pt>
                <c:pt idx="1">
                  <c:v>150v636c</c:v>
                </c:pt>
                <c:pt idx="2">
                  <c:v>200v848c</c:v>
                </c:pt>
                <c:pt idx="3">
                  <c:v>250v1060c</c:v>
                </c:pt>
                <c:pt idx="4">
                  <c:v>300v1272c</c:v>
                </c:pt>
              </c:strCache>
            </c:strRef>
          </c:cat>
          <c:val>
            <c:numRef>
              <c:f>Sheet1!$C$49:$C$53</c:f>
              <c:numCache>
                <c:formatCode>General</c:formatCode>
                <c:ptCount val="5"/>
                <c:pt idx="0">
                  <c:v>591.20000000000005</c:v>
                </c:pt>
                <c:pt idx="1">
                  <c:v>6490.75</c:v>
                </c:pt>
                <c:pt idx="2">
                  <c:v>46839.86</c:v>
                </c:pt>
                <c:pt idx="3">
                  <c:v>399667.5</c:v>
                </c:pt>
                <c:pt idx="4">
                  <c:v>4877440.5</c:v>
                </c:pt>
              </c:numCache>
            </c:numRef>
          </c:val>
          <c:smooth val="0"/>
          <c:extLst xmlns:c16r2="http://schemas.microsoft.com/office/drawing/2015/06/chart">
            <c:ext xmlns:c16="http://schemas.microsoft.com/office/drawing/2014/chart" uri="{C3380CC4-5D6E-409C-BE32-E72D297353CC}">
              <c16:uniqueId val="{00000001-6DD3-460D-B561-ED8A50EA0788}"/>
            </c:ext>
          </c:extLst>
        </c:ser>
        <c:dLbls>
          <c:showLegendKey val="0"/>
          <c:showVal val="0"/>
          <c:showCatName val="0"/>
          <c:showSerName val="0"/>
          <c:showPercent val="0"/>
          <c:showBubbleSize val="0"/>
        </c:dLbls>
        <c:marker val="1"/>
        <c:smooth val="0"/>
        <c:axId val="368429736"/>
        <c:axId val="368430128"/>
      </c:lineChart>
      <c:catAx>
        <c:axId val="368429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368430128"/>
        <c:crosses val="autoZero"/>
        <c:auto val="1"/>
        <c:lblAlgn val="ctr"/>
        <c:lblOffset val="100"/>
        <c:noMultiLvlLbl val="0"/>
      </c:catAx>
      <c:valAx>
        <c:axId val="3684301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368429736"/>
        <c:crosses val="autoZero"/>
        <c:crossBetween val="between"/>
      </c:valAx>
      <c:spPr>
        <a:noFill/>
        <a:ln>
          <a:noFill/>
        </a:ln>
        <a:effectLst/>
      </c:spPr>
    </c:plotArea>
    <c:plotVisOnly val="1"/>
    <c:dispBlanksAs val="gap"/>
    <c:showDLblsOverMax val="0"/>
  </c:chart>
  <c:spPr>
    <a:noFill/>
    <a:ln>
      <a:noFill/>
    </a:ln>
    <a:effectLst/>
  </c:spPr>
  <c:txPr>
    <a:bodyPr/>
    <a:lstStyle/>
    <a:p>
      <a:pPr>
        <a:defRPr sz="3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5088045"/>
            <a:ext cx="34198560" cy="10823787"/>
          </a:xfrm>
        </p:spPr>
        <p:txBody>
          <a:bodyPr anchor="b"/>
          <a:lstStyle>
            <a:lvl1pPr algn="ctr">
              <a:defRPr sz="26400"/>
            </a:lvl1pPr>
          </a:lstStyle>
          <a:p>
            <a:r>
              <a:rPr lang="en-US" smtClean="0"/>
              <a:t>Click to edit Master title style</a:t>
            </a:r>
            <a:endParaRPr lang="en-US" dirty="0"/>
          </a:p>
        </p:txBody>
      </p:sp>
      <p:sp>
        <p:nvSpPr>
          <p:cNvPr id="3" name="Subtitle 2"/>
          <p:cNvSpPr>
            <a:spLocks noGrp="1"/>
          </p:cNvSpPr>
          <p:nvPr>
            <p:ph type="subTitle" idx="1"/>
          </p:nvPr>
        </p:nvSpPr>
        <p:spPr>
          <a:xfrm>
            <a:off x="5029200" y="16329239"/>
            <a:ext cx="30175200" cy="7506121"/>
          </a:xfrm>
        </p:spPr>
        <p:txBody>
          <a:bodyPr/>
          <a:lstStyle>
            <a:lvl1pPr marL="0" indent="0" algn="ctr">
              <a:buNone/>
              <a:defRPr sz="10560"/>
            </a:lvl1pPr>
            <a:lvl2pPr marL="2011680" indent="0" algn="ctr">
              <a:buNone/>
              <a:defRPr sz="8800"/>
            </a:lvl2pPr>
            <a:lvl3pPr marL="4023360" indent="0" algn="ctr">
              <a:buNone/>
              <a:defRPr sz="7920"/>
            </a:lvl3pPr>
            <a:lvl4pPr marL="6035040" indent="0" algn="ctr">
              <a:buNone/>
              <a:defRPr sz="7040"/>
            </a:lvl4pPr>
            <a:lvl5pPr marL="8046720" indent="0" algn="ctr">
              <a:buNone/>
              <a:defRPr sz="7040"/>
            </a:lvl5pPr>
            <a:lvl6pPr marL="10058400" indent="0" algn="ctr">
              <a:buNone/>
              <a:defRPr sz="7040"/>
            </a:lvl6pPr>
            <a:lvl7pPr marL="12070080" indent="0" algn="ctr">
              <a:buNone/>
              <a:defRPr sz="7040"/>
            </a:lvl7pPr>
            <a:lvl8pPr marL="14081760" indent="0" algn="ctr">
              <a:buNone/>
              <a:defRPr sz="7040"/>
            </a:lvl8pPr>
            <a:lvl9pPr marL="16093440" indent="0" algn="ctr">
              <a:buNone/>
              <a:defRPr sz="704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9EECFA4-699D-D046-860A-8E15CD2187CA}"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9D2A7A-C077-BE4C-879F-8D7F24DE01F5}" type="slidenum">
              <a:rPr lang="en-US" smtClean="0"/>
              <a:t>‹#›</a:t>
            </a:fld>
            <a:endParaRPr lang="en-US"/>
          </a:p>
        </p:txBody>
      </p:sp>
    </p:spTree>
    <p:extLst>
      <p:ext uri="{BB962C8B-B14F-4D97-AF65-F5344CB8AC3E}">
        <p14:creationId xmlns:p14="http://schemas.microsoft.com/office/powerpoint/2010/main" val="266879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EECFA4-699D-D046-860A-8E15CD2187CA}"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9D2A7A-C077-BE4C-879F-8D7F24DE01F5}" type="slidenum">
              <a:rPr lang="en-US" smtClean="0"/>
              <a:t>‹#›</a:t>
            </a:fld>
            <a:endParaRPr lang="en-US"/>
          </a:p>
        </p:txBody>
      </p:sp>
    </p:spTree>
    <p:extLst>
      <p:ext uri="{BB962C8B-B14F-4D97-AF65-F5344CB8AC3E}">
        <p14:creationId xmlns:p14="http://schemas.microsoft.com/office/powerpoint/2010/main" val="2159248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792172" y="1655233"/>
            <a:ext cx="8675370" cy="263469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766062" y="1655233"/>
            <a:ext cx="25523190" cy="263469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EECFA4-699D-D046-860A-8E15CD2187CA}"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9D2A7A-C077-BE4C-879F-8D7F24DE01F5}" type="slidenum">
              <a:rPr lang="en-US" smtClean="0"/>
              <a:t>‹#›</a:t>
            </a:fld>
            <a:endParaRPr lang="en-US"/>
          </a:p>
        </p:txBody>
      </p:sp>
    </p:spTree>
    <p:extLst>
      <p:ext uri="{BB962C8B-B14F-4D97-AF65-F5344CB8AC3E}">
        <p14:creationId xmlns:p14="http://schemas.microsoft.com/office/powerpoint/2010/main" val="2569742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EECFA4-699D-D046-860A-8E15CD2187CA}"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9D2A7A-C077-BE4C-879F-8D7F24DE01F5}" type="slidenum">
              <a:rPr lang="en-US" smtClean="0"/>
              <a:t>‹#›</a:t>
            </a:fld>
            <a:endParaRPr lang="en-US"/>
          </a:p>
        </p:txBody>
      </p:sp>
    </p:spTree>
    <p:extLst>
      <p:ext uri="{BB962C8B-B14F-4D97-AF65-F5344CB8AC3E}">
        <p14:creationId xmlns:p14="http://schemas.microsoft.com/office/powerpoint/2010/main" val="1104125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45107" y="7750819"/>
            <a:ext cx="34701480" cy="12932408"/>
          </a:xfrm>
        </p:spPr>
        <p:txBody>
          <a:bodyPr anchor="b"/>
          <a:lstStyle>
            <a:lvl1pPr>
              <a:defRPr sz="26400"/>
            </a:lvl1pPr>
          </a:lstStyle>
          <a:p>
            <a:r>
              <a:rPr lang="en-US" smtClean="0"/>
              <a:t>Click to edit Master title style</a:t>
            </a:r>
            <a:endParaRPr lang="en-US" dirty="0"/>
          </a:p>
        </p:txBody>
      </p:sp>
      <p:sp>
        <p:nvSpPr>
          <p:cNvPr id="3" name="Text Placeholder 2"/>
          <p:cNvSpPr>
            <a:spLocks noGrp="1"/>
          </p:cNvSpPr>
          <p:nvPr>
            <p:ph type="body" idx="1"/>
          </p:nvPr>
        </p:nvSpPr>
        <p:spPr>
          <a:xfrm>
            <a:off x="2745107" y="20805572"/>
            <a:ext cx="34701480" cy="6800848"/>
          </a:xfrm>
        </p:spPr>
        <p:txBody>
          <a:bodyPr/>
          <a:lstStyle>
            <a:lvl1pPr marL="0" indent="0">
              <a:buNone/>
              <a:defRPr sz="10560">
                <a:solidFill>
                  <a:schemeClr val="tx1"/>
                </a:solidFill>
              </a:defRPr>
            </a:lvl1pPr>
            <a:lvl2pPr marL="2011680" indent="0">
              <a:buNone/>
              <a:defRPr sz="8800">
                <a:solidFill>
                  <a:schemeClr val="tx1">
                    <a:tint val="75000"/>
                  </a:schemeClr>
                </a:solidFill>
              </a:defRPr>
            </a:lvl2pPr>
            <a:lvl3pPr marL="4023360" indent="0">
              <a:buNone/>
              <a:defRPr sz="7920">
                <a:solidFill>
                  <a:schemeClr val="tx1">
                    <a:tint val="75000"/>
                  </a:schemeClr>
                </a:solidFill>
              </a:defRPr>
            </a:lvl3pPr>
            <a:lvl4pPr marL="6035040" indent="0">
              <a:buNone/>
              <a:defRPr sz="7040">
                <a:solidFill>
                  <a:schemeClr val="tx1">
                    <a:tint val="75000"/>
                  </a:schemeClr>
                </a:solidFill>
              </a:defRPr>
            </a:lvl4pPr>
            <a:lvl5pPr marL="8046720" indent="0">
              <a:buNone/>
              <a:defRPr sz="7040">
                <a:solidFill>
                  <a:schemeClr val="tx1">
                    <a:tint val="75000"/>
                  </a:schemeClr>
                </a:solidFill>
              </a:defRPr>
            </a:lvl5pPr>
            <a:lvl6pPr marL="10058400" indent="0">
              <a:buNone/>
              <a:defRPr sz="7040">
                <a:solidFill>
                  <a:schemeClr val="tx1">
                    <a:tint val="75000"/>
                  </a:schemeClr>
                </a:solidFill>
              </a:defRPr>
            </a:lvl6pPr>
            <a:lvl7pPr marL="12070080" indent="0">
              <a:buNone/>
              <a:defRPr sz="7040">
                <a:solidFill>
                  <a:schemeClr val="tx1">
                    <a:tint val="75000"/>
                  </a:schemeClr>
                </a:solidFill>
              </a:defRPr>
            </a:lvl7pPr>
            <a:lvl8pPr marL="14081760" indent="0">
              <a:buNone/>
              <a:defRPr sz="7040">
                <a:solidFill>
                  <a:schemeClr val="tx1">
                    <a:tint val="75000"/>
                  </a:schemeClr>
                </a:solidFill>
              </a:defRPr>
            </a:lvl8pPr>
            <a:lvl9pPr marL="16093440" indent="0">
              <a:buNone/>
              <a:defRPr sz="70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EECFA4-699D-D046-860A-8E15CD2187CA}"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9D2A7A-C077-BE4C-879F-8D7F24DE01F5}" type="slidenum">
              <a:rPr lang="en-US" smtClean="0"/>
              <a:t>‹#›</a:t>
            </a:fld>
            <a:endParaRPr lang="en-US"/>
          </a:p>
        </p:txBody>
      </p:sp>
    </p:spTree>
    <p:extLst>
      <p:ext uri="{BB962C8B-B14F-4D97-AF65-F5344CB8AC3E}">
        <p14:creationId xmlns:p14="http://schemas.microsoft.com/office/powerpoint/2010/main" val="1894774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766060" y="8276166"/>
            <a:ext cx="17099280" cy="197260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0368260" y="8276166"/>
            <a:ext cx="17099280" cy="197260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EECFA4-699D-D046-860A-8E15CD2187CA}" type="datetimeFigureOut">
              <a:rPr lang="en-US" smtClean="0"/>
              <a:t>8/8/2017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9D2A7A-C077-BE4C-879F-8D7F24DE01F5}" type="slidenum">
              <a:rPr lang="en-US" smtClean="0"/>
              <a:t>‹#›</a:t>
            </a:fld>
            <a:endParaRPr lang="en-US"/>
          </a:p>
        </p:txBody>
      </p:sp>
    </p:spTree>
    <p:extLst>
      <p:ext uri="{BB962C8B-B14F-4D97-AF65-F5344CB8AC3E}">
        <p14:creationId xmlns:p14="http://schemas.microsoft.com/office/powerpoint/2010/main" val="2470785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71300" y="1655240"/>
            <a:ext cx="34701480" cy="60092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771305" y="7621272"/>
            <a:ext cx="17020696" cy="3735068"/>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smtClean="0"/>
              <a:t>Click to edit Master text styles</a:t>
            </a:r>
          </a:p>
        </p:txBody>
      </p:sp>
      <p:sp>
        <p:nvSpPr>
          <p:cNvPr id="4" name="Content Placeholder 3"/>
          <p:cNvSpPr>
            <a:spLocks noGrp="1"/>
          </p:cNvSpPr>
          <p:nvPr>
            <p:ph sz="half" idx="2"/>
          </p:nvPr>
        </p:nvSpPr>
        <p:spPr>
          <a:xfrm>
            <a:off x="2771305" y="11356340"/>
            <a:ext cx="17020696" cy="167034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0368262" y="7621272"/>
            <a:ext cx="17104520" cy="3735068"/>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smtClean="0"/>
              <a:t>Click to edit Master text styles</a:t>
            </a:r>
          </a:p>
        </p:txBody>
      </p:sp>
      <p:sp>
        <p:nvSpPr>
          <p:cNvPr id="6" name="Content Placeholder 5"/>
          <p:cNvSpPr>
            <a:spLocks noGrp="1"/>
          </p:cNvSpPr>
          <p:nvPr>
            <p:ph sz="quarter" idx="4"/>
          </p:nvPr>
        </p:nvSpPr>
        <p:spPr>
          <a:xfrm>
            <a:off x="20368262" y="11356340"/>
            <a:ext cx="17104520" cy="167034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EECFA4-699D-D046-860A-8E15CD2187CA}" type="datetimeFigureOut">
              <a:rPr lang="en-US" smtClean="0"/>
              <a:t>8/8/2017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9D2A7A-C077-BE4C-879F-8D7F24DE01F5}" type="slidenum">
              <a:rPr lang="en-US" smtClean="0"/>
              <a:t>‹#›</a:t>
            </a:fld>
            <a:endParaRPr lang="en-US"/>
          </a:p>
        </p:txBody>
      </p:sp>
    </p:spTree>
    <p:extLst>
      <p:ext uri="{BB962C8B-B14F-4D97-AF65-F5344CB8AC3E}">
        <p14:creationId xmlns:p14="http://schemas.microsoft.com/office/powerpoint/2010/main" val="508405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9EECFA4-699D-D046-860A-8E15CD2187CA}" type="datetimeFigureOut">
              <a:rPr lang="en-US" smtClean="0"/>
              <a:t>8/8/2017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9D2A7A-C077-BE4C-879F-8D7F24DE01F5}" type="slidenum">
              <a:rPr lang="en-US" smtClean="0"/>
              <a:t>‹#›</a:t>
            </a:fld>
            <a:endParaRPr lang="en-US"/>
          </a:p>
        </p:txBody>
      </p:sp>
    </p:spTree>
    <p:extLst>
      <p:ext uri="{BB962C8B-B14F-4D97-AF65-F5344CB8AC3E}">
        <p14:creationId xmlns:p14="http://schemas.microsoft.com/office/powerpoint/2010/main" val="85735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EECFA4-699D-D046-860A-8E15CD2187CA}" type="datetimeFigureOut">
              <a:rPr lang="en-US" smtClean="0"/>
              <a:t>8/8/2017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9D2A7A-C077-BE4C-879F-8D7F24DE01F5}" type="slidenum">
              <a:rPr lang="en-US" smtClean="0"/>
              <a:t>‹#›</a:t>
            </a:fld>
            <a:endParaRPr lang="en-US"/>
          </a:p>
        </p:txBody>
      </p:sp>
    </p:spTree>
    <p:extLst>
      <p:ext uri="{BB962C8B-B14F-4D97-AF65-F5344CB8AC3E}">
        <p14:creationId xmlns:p14="http://schemas.microsoft.com/office/powerpoint/2010/main" val="2614578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072640"/>
            <a:ext cx="12976383" cy="7254240"/>
          </a:xfrm>
        </p:spPr>
        <p:txBody>
          <a:bodyPr anchor="b"/>
          <a:lstStyle>
            <a:lvl1pPr>
              <a:defRPr sz="14080"/>
            </a:lvl1pPr>
          </a:lstStyle>
          <a:p>
            <a:r>
              <a:rPr lang="en-US" smtClean="0"/>
              <a:t>Click to edit Master title style</a:t>
            </a:r>
            <a:endParaRPr lang="en-US" dirty="0"/>
          </a:p>
        </p:txBody>
      </p:sp>
      <p:sp>
        <p:nvSpPr>
          <p:cNvPr id="3" name="Content Placeholder 2"/>
          <p:cNvSpPr>
            <a:spLocks noGrp="1"/>
          </p:cNvSpPr>
          <p:nvPr>
            <p:ph idx="1"/>
          </p:nvPr>
        </p:nvSpPr>
        <p:spPr>
          <a:xfrm>
            <a:off x="17104520" y="4476333"/>
            <a:ext cx="20368260" cy="22093767"/>
          </a:xfrm>
        </p:spPr>
        <p:txBody>
          <a:bodyPr/>
          <a:lstStyle>
            <a:lvl1pPr>
              <a:defRPr sz="14080"/>
            </a:lvl1pPr>
            <a:lvl2pPr>
              <a:defRPr sz="12320"/>
            </a:lvl2pPr>
            <a:lvl3pPr>
              <a:defRPr sz="10560"/>
            </a:lvl3pPr>
            <a:lvl4pPr>
              <a:defRPr sz="8800"/>
            </a:lvl4pPr>
            <a:lvl5pPr>
              <a:defRPr sz="88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771301" y="9326880"/>
            <a:ext cx="12976383" cy="17279199"/>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ECFA4-699D-D046-860A-8E15CD2187CA}" type="datetimeFigureOut">
              <a:rPr lang="en-US" smtClean="0"/>
              <a:t>8/8/2017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9D2A7A-C077-BE4C-879F-8D7F24DE01F5}" type="slidenum">
              <a:rPr lang="en-US" smtClean="0"/>
              <a:t>‹#›</a:t>
            </a:fld>
            <a:endParaRPr lang="en-US"/>
          </a:p>
        </p:txBody>
      </p:sp>
    </p:spTree>
    <p:extLst>
      <p:ext uri="{BB962C8B-B14F-4D97-AF65-F5344CB8AC3E}">
        <p14:creationId xmlns:p14="http://schemas.microsoft.com/office/powerpoint/2010/main" val="3270456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072640"/>
            <a:ext cx="12976383" cy="7254240"/>
          </a:xfrm>
        </p:spPr>
        <p:txBody>
          <a:bodyPr anchor="b"/>
          <a:lstStyle>
            <a:lvl1pPr>
              <a:defRPr sz="140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104520" y="4476333"/>
            <a:ext cx="20368260" cy="22093767"/>
          </a:xfrm>
        </p:spPr>
        <p:txBody>
          <a:bodyPr anchor="t"/>
          <a:lstStyle>
            <a:lvl1pPr marL="0" indent="0">
              <a:buNone/>
              <a:defRPr sz="14080"/>
            </a:lvl1pPr>
            <a:lvl2pPr marL="2011680" indent="0">
              <a:buNone/>
              <a:defRPr sz="12320"/>
            </a:lvl2pPr>
            <a:lvl3pPr marL="4023360" indent="0">
              <a:buNone/>
              <a:defRPr sz="10560"/>
            </a:lvl3pPr>
            <a:lvl4pPr marL="6035040" indent="0">
              <a:buNone/>
              <a:defRPr sz="8800"/>
            </a:lvl4pPr>
            <a:lvl5pPr marL="8046720" indent="0">
              <a:buNone/>
              <a:defRPr sz="8800"/>
            </a:lvl5pPr>
            <a:lvl6pPr marL="10058400" indent="0">
              <a:buNone/>
              <a:defRPr sz="8800"/>
            </a:lvl6pPr>
            <a:lvl7pPr marL="12070080" indent="0">
              <a:buNone/>
              <a:defRPr sz="8800"/>
            </a:lvl7pPr>
            <a:lvl8pPr marL="14081760" indent="0">
              <a:buNone/>
              <a:defRPr sz="8800"/>
            </a:lvl8pPr>
            <a:lvl9pPr marL="16093440" indent="0">
              <a:buNone/>
              <a:defRPr sz="8800"/>
            </a:lvl9pPr>
          </a:lstStyle>
          <a:p>
            <a:r>
              <a:rPr lang="en-US" smtClean="0"/>
              <a:t>Click icon to add picture</a:t>
            </a:r>
            <a:endParaRPr lang="en-US" dirty="0"/>
          </a:p>
        </p:txBody>
      </p:sp>
      <p:sp>
        <p:nvSpPr>
          <p:cNvPr id="4" name="Text Placeholder 3"/>
          <p:cNvSpPr>
            <a:spLocks noGrp="1"/>
          </p:cNvSpPr>
          <p:nvPr>
            <p:ph type="body" sz="half" idx="2"/>
          </p:nvPr>
        </p:nvSpPr>
        <p:spPr>
          <a:xfrm>
            <a:off x="2771301" y="9326880"/>
            <a:ext cx="12976383" cy="17279199"/>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ECFA4-699D-D046-860A-8E15CD2187CA}" type="datetimeFigureOut">
              <a:rPr lang="en-US" smtClean="0"/>
              <a:t>8/8/2017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9D2A7A-C077-BE4C-879F-8D7F24DE01F5}" type="slidenum">
              <a:rPr lang="en-US" smtClean="0"/>
              <a:t>‹#›</a:t>
            </a:fld>
            <a:endParaRPr lang="en-US"/>
          </a:p>
        </p:txBody>
      </p:sp>
    </p:spTree>
    <p:extLst>
      <p:ext uri="{BB962C8B-B14F-4D97-AF65-F5344CB8AC3E}">
        <p14:creationId xmlns:p14="http://schemas.microsoft.com/office/powerpoint/2010/main" val="1506952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6060" y="1655240"/>
            <a:ext cx="34701480" cy="600921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66060" y="8276166"/>
            <a:ext cx="34701480" cy="197260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66060" y="28815460"/>
            <a:ext cx="9052560" cy="1655233"/>
          </a:xfrm>
          <a:prstGeom prst="rect">
            <a:avLst/>
          </a:prstGeom>
        </p:spPr>
        <p:txBody>
          <a:bodyPr vert="horz" lIns="91440" tIns="45720" rIns="91440" bIns="45720" rtlCol="0" anchor="ctr"/>
          <a:lstStyle>
            <a:lvl1pPr algn="l">
              <a:defRPr sz="5280">
                <a:solidFill>
                  <a:schemeClr val="tx1">
                    <a:tint val="75000"/>
                  </a:schemeClr>
                </a:solidFill>
              </a:defRPr>
            </a:lvl1pPr>
          </a:lstStyle>
          <a:p>
            <a:fld id="{29EECFA4-699D-D046-860A-8E15CD2187CA}" type="datetimeFigureOut">
              <a:rPr lang="en-US" smtClean="0"/>
              <a:t>8/8/2017</a:t>
            </a:fld>
            <a:endParaRPr lang="en-US"/>
          </a:p>
        </p:txBody>
      </p:sp>
      <p:sp>
        <p:nvSpPr>
          <p:cNvPr id="5" name="Footer Placeholder 4"/>
          <p:cNvSpPr>
            <a:spLocks noGrp="1"/>
          </p:cNvSpPr>
          <p:nvPr>
            <p:ph type="ftr" sz="quarter" idx="3"/>
          </p:nvPr>
        </p:nvSpPr>
        <p:spPr>
          <a:xfrm>
            <a:off x="13327380" y="28815460"/>
            <a:ext cx="13578840" cy="1655233"/>
          </a:xfrm>
          <a:prstGeom prst="rect">
            <a:avLst/>
          </a:prstGeom>
        </p:spPr>
        <p:txBody>
          <a:bodyPr vert="horz" lIns="91440" tIns="45720" rIns="91440" bIns="45720" rtlCol="0" anchor="ctr"/>
          <a:lstStyle>
            <a:lvl1pPr algn="ctr">
              <a:defRPr sz="52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8414980" y="28815460"/>
            <a:ext cx="9052560" cy="1655233"/>
          </a:xfrm>
          <a:prstGeom prst="rect">
            <a:avLst/>
          </a:prstGeom>
        </p:spPr>
        <p:txBody>
          <a:bodyPr vert="horz" lIns="91440" tIns="45720" rIns="91440" bIns="45720" rtlCol="0" anchor="ctr"/>
          <a:lstStyle>
            <a:lvl1pPr algn="r">
              <a:defRPr sz="5280">
                <a:solidFill>
                  <a:schemeClr val="tx1">
                    <a:tint val="75000"/>
                  </a:schemeClr>
                </a:solidFill>
              </a:defRPr>
            </a:lvl1pPr>
          </a:lstStyle>
          <a:p>
            <a:fld id="{0B9D2A7A-C077-BE4C-879F-8D7F24DE01F5}" type="slidenum">
              <a:rPr lang="en-US" smtClean="0"/>
              <a:t>‹#›</a:t>
            </a:fld>
            <a:endParaRPr lang="en-US"/>
          </a:p>
        </p:txBody>
      </p:sp>
    </p:spTree>
    <p:extLst>
      <p:ext uri="{BB962C8B-B14F-4D97-AF65-F5344CB8AC3E}">
        <p14:creationId xmlns:p14="http://schemas.microsoft.com/office/powerpoint/2010/main" val="31864582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p:titleStyle>
    <p:bodyStyle>
      <a:lvl1pPr marL="1005840" indent="-1005840" algn="l" defTabSz="4023360" rtl="0" eaLnBrk="1" latinLnBrk="0" hangingPunct="1">
        <a:lnSpc>
          <a:spcPct val="90000"/>
        </a:lnSpc>
        <a:spcBef>
          <a:spcPts val="4400"/>
        </a:spcBef>
        <a:buFont typeface="Arial" panose="020B0604020202020204" pitchFamily="34" charset="0"/>
        <a:buChar char="•"/>
        <a:defRPr sz="12320" kern="1200">
          <a:solidFill>
            <a:schemeClr val="tx1"/>
          </a:solidFill>
          <a:latin typeface="+mn-lt"/>
          <a:ea typeface="+mn-ea"/>
          <a:cs typeface="+mn-cs"/>
        </a:defRPr>
      </a:lvl1pPr>
      <a:lvl2pPr marL="3017520" indent="-1005840" algn="l" defTabSz="4023360" rtl="0" eaLnBrk="1" latinLnBrk="0" hangingPunct="1">
        <a:lnSpc>
          <a:spcPct val="90000"/>
        </a:lnSpc>
        <a:spcBef>
          <a:spcPts val="2200"/>
        </a:spcBef>
        <a:buFont typeface="Arial" panose="020B0604020202020204" pitchFamily="34" charset="0"/>
        <a:buChar char="•"/>
        <a:defRPr sz="10560" kern="1200">
          <a:solidFill>
            <a:schemeClr val="tx1"/>
          </a:solidFill>
          <a:latin typeface="+mn-lt"/>
          <a:ea typeface="+mn-ea"/>
          <a:cs typeface="+mn-cs"/>
        </a:defRPr>
      </a:lvl2pPr>
      <a:lvl3pPr marL="5029200" indent="-1005840" algn="l" defTabSz="4023360" rtl="0" eaLnBrk="1" latinLnBrk="0" hangingPunct="1">
        <a:lnSpc>
          <a:spcPct val="90000"/>
        </a:lnSpc>
        <a:spcBef>
          <a:spcPts val="2200"/>
        </a:spcBef>
        <a:buFont typeface="Arial" panose="020B0604020202020204" pitchFamily="34" charset="0"/>
        <a:buChar char="•"/>
        <a:defRPr sz="8800" kern="1200">
          <a:solidFill>
            <a:schemeClr val="tx1"/>
          </a:solidFill>
          <a:latin typeface="+mn-lt"/>
          <a:ea typeface="+mn-ea"/>
          <a:cs typeface="+mn-cs"/>
        </a:defRPr>
      </a:lvl3pPr>
      <a:lvl4pPr marL="70408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4pPr>
      <a:lvl5pPr marL="905256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5pPr>
      <a:lvl6pPr marL="1106424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6pPr>
      <a:lvl7pPr marL="1307592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7pPr>
      <a:lvl8pPr marL="1508760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8pPr>
      <a:lvl9pPr marL="170992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9pPr>
    </p:bodyStyle>
    <p:otherStyle>
      <a:defPPr>
        <a:defRPr lang="en-US"/>
      </a:defPPr>
      <a:lvl1pPr marL="0" algn="l" defTabSz="4023360" rtl="0" eaLnBrk="1" latinLnBrk="0" hangingPunct="1">
        <a:defRPr sz="7920" kern="1200">
          <a:solidFill>
            <a:schemeClr val="tx1"/>
          </a:solidFill>
          <a:latin typeface="+mn-lt"/>
          <a:ea typeface="+mn-ea"/>
          <a:cs typeface="+mn-cs"/>
        </a:defRPr>
      </a:lvl1pPr>
      <a:lvl2pPr marL="2011680" algn="l" defTabSz="4023360" rtl="0" eaLnBrk="1" latinLnBrk="0" hangingPunct="1">
        <a:defRPr sz="7920" kern="1200">
          <a:solidFill>
            <a:schemeClr val="tx1"/>
          </a:solidFill>
          <a:latin typeface="+mn-lt"/>
          <a:ea typeface="+mn-ea"/>
          <a:cs typeface="+mn-cs"/>
        </a:defRPr>
      </a:lvl2pPr>
      <a:lvl3pPr marL="4023360" algn="l" defTabSz="4023360" rtl="0" eaLnBrk="1" latinLnBrk="0" hangingPunct="1">
        <a:defRPr sz="7920" kern="1200">
          <a:solidFill>
            <a:schemeClr val="tx1"/>
          </a:solidFill>
          <a:latin typeface="+mn-lt"/>
          <a:ea typeface="+mn-ea"/>
          <a:cs typeface="+mn-cs"/>
        </a:defRPr>
      </a:lvl3pPr>
      <a:lvl4pPr marL="6035040" algn="l" defTabSz="4023360" rtl="0" eaLnBrk="1" latinLnBrk="0" hangingPunct="1">
        <a:defRPr sz="7920" kern="1200">
          <a:solidFill>
            <a:schemeClr val="tx1"/>
          </a:solidFill>
          <a:latin typeface="+mn-lt"/>
          <a:ea typeface="+mn-ea"/>
          <a:cs typeface="+mn-cs"/>
        </a:defRPr>
      </a:lvl4pPr>
      <a:lvl5pPr marL="8046720" algn="l" defTabSz="4023360" rtl="0" eaLnBrk="1" latinLnBrk="0" hangingPunct="1">
        <a:defRPr sz="7920" kern="1200">
          <a:solidFill>
            <a:schemeClr val="tx1"/>
          </a:solidFill>
          <a:latin typeface="+mn-lt"/>
          <a:ea typeface="+mn-ea"/>
          <a:cs typeface="+mn-cs"/>
        </a:defRPr>
      </a:lvl5pPr>
      <a:lvl6pPr marL="10058400" algn="l" defTabSz="4023360" rtl="0" eaLnBrk="1" latinLnBrk="0" hangingPunct="1">
        <a:defRPr sz="7920" kern="1200">
          <a:solidFill>
            <a:schemeClr val="tx1"/>
          </a:solidFill>
          <a:latin typeface="+mn-lt"/>
          <a:ea typeface="+mn-ea"/>
          <a:cs typeface="+mn-cs"/>
        </a:defRPr>
      </a:lvl6pPr>
      <a:lvl7pPr marL="12070080" algn="l" defTabSz="4023360" rtl="0" eaLnBrk="1" latinLnBrk="0" hangingPunct="1">
        <a:defRPr sz="7920" kern="1200">
          <a:solidFill>
            <a:schemeClr val="tx1"/>
          </a:solidFill>
          <a:latin typeface="+mn-lt"/>
          <a:ea typeface="+mn-ea"/>
          <a:cs typeface="+mn-cs"/>
        </a:defRPr>
      </a:lvl7pPr>
      <a:lvl8pPr marL="14081760" algn="l" defTabSz="4023360" rtl="0" eaLnBrk="1" latinLnBrk="0" hangingPunct="1">
        <a:defRPr sz="7920" kern="1200">
          <a:solidFill>
            <a:schemeClr val="tx1"/>
          </a:solidFill>
          <a:latin typeface="+mn-lt"/>
          <a:ea typeface="+mn-ea"/>
          <a:cs typeface="+mn-cs"/>
        </a:defRPr>
      </a:lvl8pPr>
      <a:lvl9pPr marL="16093440" algn="l" defTabSz="4023360" rtl="0" eaLnBrk="1" latinLnBrk="0" hangingPunct="1">
        <a:defRPr sz="7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4.xml"/><Relationship Id="rId13" Type="http://schemas.openxmlformats.org/officeDocument/2006/relationships/chart" Target="../charts/chart9.xml"/><Relationship Id="rId3" Type="http://schemas.openxmlformats.org/officeDocument/2006/relationships/image" Target="../media/image2.png"/><Relationship Id="rId7" Type="http://schemas.openxmlformats.org/officeDocument/2006/relationships/chart" Target="../charts/chart3.xml"/><Relationship Id="rId12" Type="http://schemas.openxmlformats.org/officeDocument/2006/relationships/chart" Target="../charts/chart8.xml"/><Relationship Id="rId17" Type="http://schemas.openxmlformats.org/officeDocument/2006/relationships/chart" Target="../charts/chart13.xml"/><Relationship Id="rId2" Type="http://schemas.openxmlformats.org/officeDocument/2006/relationships/image" Target="../media/image1.png"/><Relationship Id="rId16" Type="http://schemas.openxmlformats.org/officeDocument/2006/relationships/chart" Target="../charts/chart12.xml"/><Relationship Id="rId1" Type="http://schemas.openxmlformats.org/officeDocument/2006/relationships/slideLayout" Target="../slideLayouts/slideLayout1.xml"/><Relationship Id="rId6" Type="http://schemas.openxmlformats.org/officeDocument/2006/relationships/chart" Target="../charts/chart2.xml"/><Relationship Id="rId11" Type="http://schemas.openxmlformats.org/officeDocument/2006/relationships/chart" Target="../charts/chart7.xml"/><Relationship Id="rId5" Type="http://schemas.openxmlformats.org/officeDocument/2006/relationships/chart" Target="../charts/chart1.xml"/><Relationship Id="rId15" Type="http://schemas.openxmlformats.org/officeDocument/2006/relationships/chart" Target="../charts/chart11.xml"/><Relationship Id="rId10" Type="http://schemas.openxmlformats.org/officeDocument/2006/relationships/chart" Target="../charts/chart6.xml"/><Relationship Id="rId4" Type="http://schemas.openxmlformats.org/officeDocument/2006/relationships/image" Target="../media/image3.png"/><Relationship Id="rId9" Type="http://schemas.openxmlformats.org/officeDocument/2006/relationships/chart" Target="../charts/chart5.xml"/><Relationship Id="rId14" Type="http://schemas.openxmlformats.org/officeDocument/2006/relationships/chart" Target="../charts/char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57202"/>
            <a:ext cx="40233600" cy="3161537"/>
          </a:xfrm>
          <a:prstGeom prst="rect">
            <a:avLst/>
          </a:prstGeom>
          <a:solidFill>
            <a:srgbClr val="002C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1936"/>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7931" y="1148531"/>
            <a:ext cx="13862561" cy="1880687"/>
          </a:xfrm>
          <a:prstGeom prst="rect">
            <a:avLst/>
          </a:prstGeom>
        </p:spPr>
      </p:pic>
      <p:sp>
        <p:nvSpPr>
          <p:cNvPr id="8" name="Rectangle 7"/>
          <p:cNvSpPr/>
          <p:nvPr/>
        </p:nvSpPr>
        <p:spPr>
          <a:xfrm>
            <a:off x="0" y="30213300"/>
            <a:ext cx="40233600" cy="419100"/>
          </a:xfrm>
          <a:prstGeom prst="rect">
            <a:avLst/>
          </a:prstGeom>
          <a:solidFill>
            <a:srgbClr val="002C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1936"/>
          </a:p>
        </p:txBody>
      </p:sp>
      <p:sp>
        <p:nvSpPr>
          <p:cNvPr id="2" name="TextBox 1"/>
          <p:cNvSpPr txBox="1"/>
          <p:nvPr/>
        </p:nvSpPr>
        <p:spPr>
          <a:xfrm>
            <a:off x="14770493" y="486699"/>
            <a:ext cx="24406247" cy="2575192"/>
          </a:xfrm>
          <a:prstGeom prst="rect">
            <a:avLst/>
          </a:prstGeom>
          <a:noFill/>
        </p:spPr>
        <p:txBody>
          <a:bodyPr wrap="square" rtlCol="0">
            <a:spAutoFit/>
          </a:bodyPr>
          <a:lstStyle/>
          <a:p>
            <a:pPr algn="ctr"/>
            <a:r>
              <a:rPr lang="en-US" sz="8800" dirty="0" smtClean="0">
                <a:solidFill>
                  <a:schemeClr val="bg1"/>
                </a:solidFill>
              </a:rPr>
              <a:t>Symmetric 3-SAT Generation &amp; Difficulty </a:t>
            </a:r>
          </a:p>
          <a:p>
            <a:pPr algn="ctr"/>
            <a:r>
              <a:rPr lang="en-US" sz="7334" dirty="0">
                <a:solidFill>
                  <a:schemeClr val="bg1"/>
                </a:solidFill>
              </a:rPr>
              <a:t>R</a:t>
            </a:r>
            <a:r>
              <a:rPr lang="en-US" sz="7334" dirty="0" smtClean="0">
                <a:solidFill>
                  <a:schemeClr val="bg1"/>
                </a:solidFill>
              </a:rPr>
              <a:t>obert Amador, Chen-Fu Chiang, </a:t>
            </a:r>
            <a:r>
              <a:rPr lang="en-US" sz="7330" dirty="0">
                <a:solidFill>
                  <a:schemeClr val="bg1"/>
                </a:solidFill>
              </a:rPr>
              <a:t>Chang-Yu Hsieh</a:t>
            </a:r>
          </a:p>
        </p:txBody>
      </p:sp>
      <p:sp>
        <p:nvSpPr>
          <p:cNvPr id="7" name="TextBox 6"/>
          <p:cNvSpPr txBox="1"/>
          <p:nvPr/>
        </p:nvSpPr>
        <p:spPr>
          <a:xfrm>
            <a:off x="0" y="3665773"/>
            <a:ext cx="10823153" cy="1015663"/>
          </a:xfrm>
          <a:prstGeom prst="rect">
            <a:avLst/>
          </a:prstGeom>
          <a:solidFill>
            <a:srgbClr val="002C73"/>
          </a:solidFill>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n-US" sz="6000" dirty="0" smtClean="0"/>
              <a:t>Introduction</a:t>
            </a:r>
            <a:endParaRPr lang="en-US" sz="6000" dirty="0"/>
          </a:p>
        </p:txBody>
      </p:sp>
      <p:sp>
        <p:nvSpPr>
          <p:cNvPr id="9" name="TextBox 8"/>
          <p:cNvSpPr txBox="1"/>
          <p:nvPr/>
        </p:nvSpPr>
        <p:spPr>
          <a:xfrm>
            <a:off x="-14949" y="14802467"/>
            <a:ext cx="10823154" cy="1015663"/>
          </a:xfrm>
          <a:prstGeom prst="rect">
            <a:avLst/>
          </a:prstGeom>
          <a:solidFill>
            <a:srgbClr val="002C73"/>
          </a:solidFill>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n-US" sz="6000" dirty="0"/>
              <a:t>Experimental </a:t>
            </a:r>
            <a:r>
              <a:rPr lang="en-US" sz="6000" dirty="0" smtClean="0"/>
              <a:t>Methods</a:t>
            </a:r>
            <a:endParaRPr lang="en-US" sz="6000" dirty="0"/>
          </a:p>
        </p:txBody>
      </p:sp>
      <p:sp>
        <p:nvSpPr>
          <p:cNvPr id="11" name="TextBox 10"/>
          <p:cNvSpPr txBox="1"/>
          <p:nvPr/>
        </p:nvSpPr>
        <p:spPr>
          <a:xfrm>
            <a:off x="10783373" y="22375155"/>
            <a:ext cx="20272889" cy="1015663"/>
          </a:xfrm>
          <a:prstGeom prst="rect">
            <a:avLst/>
          </a:prstGeom>
          <a:solidFill>
            <a:srgbClr val="002C73"/>
          </a:solidFill>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n-US" sz="6000" dirty="0" smtClean="0"/>
              <a:t>Conclusions</a:t>
            </a:r>
            <a:endParaRPr lang="en-US" sz="6000" dirty="0"/>
          </a:p>
        </p:txBody>
      </p:sp>
      <p:sp>
        <p:nvSpPr>
          <p:cNvPr id="3" name="TextBox 2"/>
          <p:cNvSpPr txBox="1"/>
          <p:nvPr/>
        </p:nvSpPr>
        <p:spPr>
          <a:xfrm>
            <a:off x="0" y="4786697"/>
            <a:ext cx="10849299" cy="9941183"/>
          </a:xfrm>
          <a:prstGeom prst="rect">
            <a:avLst/>
          </a:prstGeom>
          <a:noFill/>
        </p:spPr>
        <p:txBody>
          <a:bodyPr wrap="square" rtlCol="0">
            <a:spAutoFit/>
          </a:bodyPr>
          <a:lstStyle/>
          <a:p>
            <a:r>
              <a:rPr lang="en-US" sz="4000" dirty="0" smtClean="0"/>
              <a:t>Boolean satisfiability: An NP-complete problem utilized in many different computer science fields, such as artificial intelligence, program verification, protein folding, etc.</a:t>
            </a:r>
            <a:r>
              <a:rPr lang="en-US" sz="4000" dirty="0"/>
              <a:t/>
            </a:r>
            <a:br>
              <a:rPr lang="en-US" sz="4000" dirty="0"/>
            </a:br>
            <a:endParaRPr lang="en-US" sz="4000" dirty="0" smtClean="0"/>
          </a:p>
          <a:p>
            <a:r>
              <a:rPr lang="en-US" sz="4000" dirty="0" smtClean="0"/>
              <a:t>SAT </a:t>
            </a:r>
            <a:r>
              <a:rPr lang="en-US" sz="4000" dirty="0"/>
              <a:t>formulas are represented in </a:t>
            </a:r>
            <a:endParaRPr lang="en-US" sz="4000" dirty="0" smtClean="0"/>
          </a:p>
          <a:p>
            <a:r>
              <a:rPr lang="en-US" sz="4000" dirty="0" smtClean="0"/>
              <a:t>Conjunctive </a:t>
            </a:r>
            <a:r>
              <a:rPr lang="en-US" sz="4000" dirty="0"/>
              <a:t>Normal F</a:t>
            </a:r>
            <a:r>
              <a:rPr lang="en-US" sz="4000" dirty="0" smtClean="0"/>
              <a:t>orm:</a:t>
            </a:r>
          </a:p>
          <a:p>
            <a:endParaRPr lang="en-US" sz="4000" dirty="0"/>
          </a:p>
          <a:p>
            <a:r>
              <a:rPr lang="en-US" sz="4000" dirty="0" smtClean="0"/>
              <a:t>{A, B, C}	(</a:t>
            </a:r>
            <a:r>
              <a:rPr lang="en-US" sz="4000" dirty="0"/>
              <a:t>A V B V ~C</a:t>
            </a:r>
            <a:r>
              <a:rPr lang="en-US" sz="4000" dirty="0" smtClean="0"/>
              <a:t>)    …</a:t>
            </a:r>
            <a:endParaRPr lang="en-US" sz="4000" dirty="0"/>
          </a:p>
          <a:p>
            <a:endParaRPr lang="en-US" sz="4000" dirty="0" smtClean="0"/>
          </a:p>
          <a:p>
            <a:endParaRPr lang="en-US" sz="4000" dirty="0"/>
          </a:p>
          <a:p>
            <a:r>
              <a:rPr lang="en-US" sz="4000" dirty="0" smtClean="0"/>
              <a:t>3-SAT, 3 referring to the number of literals per clause,  problems are used because any NP-complete problem can be represented as a 3-SAT problem in polynomial time. </a:t>
            </a:r>
            <a:r>
              <a:rPr lang="en-US" sz="4000" dirty="0" smtClean="0"/>
              <a:t>(</a:t>
            </a:r>
            <a:r>
              <a:rPr lang="en-US" sz="4000" dirty="0" smtClean="0"/>
              <a:t>C</a:t>
            </a:r>
            <a:r>
              <a:rPr lang="en-US" sz="4000" dirty="0" smtClean="0"/>
              <a:t>ooke-Levin theorem)</a:t>
            </a:r>
            <a:endParaRPr lang="en-US" sz="4000" dirty="0" smtClean="0"/>
          </a:p>
        </p:txBody>
      </p:sp>
      <mc:AlternateContent xmlns:mc="http://schemas.openxmlformats.org/markup-compatibility/2006">
        <mc:Choice xmlns:a14="http://schemas.microsoft.com/office/drawing/2010/main" Requires="a14">
          <p:sp>
            <p:nvSpPr>
              <p:cNvPr id="4" name="TextBox 3"/>
              <p:cNvSpPr txBox="1"/>
              <p:nvPr/>
            </p:nvSpPr>
            <p:spPr>
              <a:xfrm>
                <a:off x="-61056" y="15892717"/>
                <a:ext cx="10848775" cy="15057712"/>
              </a:xfrm>
              <a:prstGeom prst="rect">
                <a:avLst/>
              </a:prstGeom>
              <a:noFill/>
            </p:spPr>
            <p:txBody>
              <a:bodyPr wrap="square" rtlCol="0">
                <a:spAutoFit/>
              </a:bodyPr>
              <a:lstStyle/>
              <a:p>
                <a:r>
                  <a:rPr lang="en-US" sz="4000" dirty="0" smtClean="0"/>
                  <a:t>3-SAT: F = (</a:t>
                </a:r>
                <a14:m>
                  <m:oMath xmlns:m="http://schemas.openxmlformats.org/officeDocument/2006/math">
                    <m:r>
                      <a:rPr lang="en-US" sz="4000" i="1" dirty="0" smtClean="0">
                        <a:latin typeface="Cambria Math" panose="02040503050406030204" pitchFamily="18" charset="0"/>
                      </a:rPr>
                      <m:t>𝑁</m:t>
                    </m:r>
                    <m:r>
                      <a:rPr lang="en-US" sz="4000" i="1" dirty="0" smtClean="0">
                        <a:latin typeface="Cambria Math" panose="02040503050406030204" pitchFamily="18" charset="0"/>
                      </a:rPr>
                      <m:t>,</m:t>
                    </m:r>
                    <m:r>
                      <a:rPr lang="en-US" sz="4000" i="1" dirty="0" smtClean="0">
                        <a:latin typeface="Cambria Math" panose="02040503050406030204" pitchFamily="18" charset="0"/>
                      </a:rPr>
                      <m:t>𝑀</m:t>
                    </m:r>
                  </m:oMath>
                </a14:m>
                <a:r>
                  <a:rPr lang="en-US" sz="4000" dirty="0" smtClean="0"/>
                  <a:t>):</a:t>
                </a:r>
              </a:p>
              <a:p>
                <a:pPr marL="685800" indent="-685800">
                  <a:buFont typeface="Arial" panose="020B0604020202020204" pitchFamily="34" charset="0"/>
                  <a:buChar char="•"/>
                </a:pPr>
                <a14:m>
                  <m:oMath xmlns:m="http://schemas.openxmlformats.org/officeDocument/2006/math">
                    <m:r>
                      <a:rPr lang="en-US" sz="4000" i="1" dirty="0" smtClean="0">
                        <a:latin typeface="Cambria Math" panose="02040503050406030204" pitchFamily="18" charset="0"/>
                      </a:rPr>
                      <m:t>𝑁</m:t>
                    </m:r>
                  </m:oMath>
                </a14:m>
                <a:r>
                  <a:rPr lang="en-US" sz="4000" dirty="0" smtClean="0"/>
                  <a:t> variables, </a:t>
                </a:r>
                <a14:m>
                  <m:oMath xmlns:m="http://schemas.openxmlformats.org/officeDocument/2006/math">
                    <m:r>
                      <a:rPr lang="en-US" sz="4000" i="1" dirty="0" smtClean="0">
                        <a:latin typeface="Cambria Math" panose="02040503050406030204" pitchFamily="18" charset="0"/>
                      </a:rPr>
                      <m:t>𝑀</m:t>
                    </m:r>
                  </m:oMath>
                </a14:m>
                <a:r>
                  <a:rPr lang="en-US" sz="4000" dirty="0" smtClean="0"/>
                  <a:t> Clauses</a:t>
                </a:r>
              </a:p>
              <a:p>
                <a:pPr marL="685800" indent="-685800">
                  <a:buFont typeface="Arial" panose="020B0604020202020204" pitchFamily="34" charset="0"/>
                  <a:buChar char="•"/>
                </a:pPr>
                <a:endParaRPr lang="en-US" sz="4000" dirty="0" smtClean="0"/>
              </a:p>
              <a:p>
                <a:pPr marL="685800" indent="-685800">
                  <a:buFont typeface="Arial" panose="020B0604020202020204" pitchFamily="34" charset="0"/>
                  <a:buChar char="•"/>
                </a:pPr>
                <a:endParaRPr lang="en-US" sz="4000" dirty="0" smtClean="0"/>
              </a:p>
              <a:p>
                <a:r>
                  <a:rPr lang="en-US" sz="4000" dirty="0" smtClean="0"/>
                  <a:t>Symmetric 3-SAT: F = </a:t>
                </a:r>
                <a14:m>
                  <m:oMath xmlns:m="http://schemas.openxmlformats.org/officeDocument/2006/math">
                    <m:r>
                      <a:rPr lang="en-US" sz="4000" i="1" dirty="0" smtClean="0">
                        <a:latin typeface="Cambria Math" panose="02040503050406030204" pitchFamily="18" charset="0"/>
                      </a:rPr>
                      <m:t>(</m:t>
                    </m:r>
                    <m:r>
                      <a:rPr lang="en-US" sz="4000" i="1" dirty="0" smtClean="0">
                        <a:latin typeface="Cambria Math" panose="02040503050406030204" pitchFamily="18" charset="0"/>
                      </a:rPr>
                      <m:t>𝑁</m:t>
                    </m:r>
                    <m:r>
                      <a:rPr lang="en-US" sz="4000" i="1" dirty="0" smtClean="0">
                        <a:latin typeface="Cambria Math" panose="02040503050406030204" pitchFamily="18" charset="0"/>
                      </a:rPr>
                      <m:t>,</m:t>
                    </m:r>
                    <m:r>
                      <a:rPr lang="en-US" sz="4000" i="1" dirty="0" smtClean="0">
                        <a:latin typeface="Cambria Math" panose="02040503050406030204" pitchFamily="18" charset="0"/>
                      </a:rPr>
                      <m:t>𝑀</m:t>
                    </m:r>
                    <m:r>
                      <a:rPr lang="en-US" sz="4000" i="1" dirty="0" smtClean="0">
                        <a:latin typeface="Cambria Math" panose="02040503050406030204" pitchFamily="18" charset="0"/>
                      </a:rPr>
                      <m:t>,</m:t>
                    </m:r>
                    <m:r>
                      <a:rPr lang="en-US" sz="4000" i="1" dirty="0" smtClean="0">
                        <a:latin typeface="Cambria Math" panose="02040503050406030204" pitchFamily="18" charset="0"/>
                      </a:rPr>
                      <m:t>𝑅</m:t>
                    </m:r>
                  </m:oMath>
                </a14:m>
                <a:r>
                  <a:rPr lang="en-US" sz="4000" dirty="0" smtClean="0"/>
                  <a:t>):</a:t>
                </a:r>
              </a:p>
              <a:p>
                <a:pPr marL="685800" indent="-685800">
                  <a:buFont typeface="Arial" panose="020B0604020202020204" pitchFamily="34" charset="0"/>
                  <a:buChar char="•"/>
                </a:pPr>
                <a14:m>
                  <m:oMath xmlns:m="http://schemas.openxmlformats.org/officeDocument/2006/math">
                    <m:r>
                      <m:rPr>
                        <m:sty m:val="p"/>
                      </m:rPr>
                      <a:rPr lang="en-US" sz="4000" b="0" i="0" dirty="0" smtClean="0">
                        <a:latin typeface="Cambria Math" panose="02040503050406030204" pitchFamily="18" charset="0"/>
                      </a:rPr>
                      <m:t>R</m:t>
                    </m:r>
                    <m:r>
                      <a:rPr lang="en-US" sz="4000" b="0" i="0" dirty="0" smtClean="0">
                        <a:latin typeface="Cambria Math" panose="02040503050406030204" pitchFamily="18" charset="0"/>
                      </a:rPr>
                      <m:t>=</m:t>
                    </m:r>
                    <m:d>
                      <m:dPr>
                        <m:begChr m:val="⌈"/>
                        <m:endChr m:val="⌉"/>
                        <m:ctrlPr>
                          <a:rPr lang="en-US" sz="4000" b="0" i="1" dirty="0" smtClean="0">
                            <a:latin typeface="Cambria Math" panose="02040503050406030204" pitchFamily="18" charset="0"/>
                          </a:rPr>
                        </m:ctrlPr>
                      </m:dPr>
                      <m:e>
                        <m:r>
                          <a:rPr lang="en-US" sz="4000" i="1" dirty="0">
                            <a:latin typeface="Cambria Math" panose="02040503050406030204" pitchFamily="18" charset="0"/>
                          </a:rPr>
                          <m:t>3∗</m:t>
                        </m:r>
                        <m:f>
                          <m:fPr>
                            <m:ctrlPr>
                              <a:rPr lang="en-US" sz="4000" i="1" dirty="0">
                                <a:latin typeface="Cambria Math" panose="02040503050406030204" pitchFamily="18" charset="0"/>
                              </a:rPr>
                            </m:ctrlPr>
                          </m:fPr>
                          <m:num>
                            <m:r>
                              <a:rPr lang="en-US" sz="4000" i="1" dirty="0">
                                <a:latin typeface="Cambria Math" panose="02040503050406030204" pitchFamily="18" charset="0"/>
                              </a:rPr>
                              <m:t>𝑀</m:t>
                            </m:r>
                          </m:num>
                          <m:den>
                            <m:r>
                              <a:rPr lang="en-US" sz="4000" i="1" dirty="0">
                                <a:latin typeface="Cambria Math" panose="02040503050406030204" pitchFamily="18" charset="0"/>
                              </a:rPr>
                              <m:t>𝑁</m:t>
                            </m:r>
                          </m:den>
                        </m:f>
                      </m:e>
                    </m:d>
                  </m:oMath>
                </a14:m>
                <a:r>
                  <a:rPr lang="en-US" sz="4000" dirty="0" smtClean="0"/>
                  <a:t> (Expected number of times each variable must appear in the formula)</a:t>
                </a:r>
              </a:p>
              <a:p>
                <a:pPr marL="685800" indent="-685800">
                  <a:buFont typeface="Arial" panose="020B0604020202020204" pitchFamily="34" charset="0"/>
                  <a:buChar char="•"/>
                </a:pPr>
                <a:r>
                  <a:rPr lang="en-US" sz="4000" dirty="0" smtClean="0"/>
                  <a:t>Random permutation</a:t>
                </a:r>
              </a:p>
              <a:p>
                <a:pPr marL="685800" indent="-685800">
                  <a:buFont typeface="Arial" panose="020B0604020202020204" pitchFamily="34" charset="0"/>
                  <a:buChar char="•"/>
                </a:pPr>
                <a:r>
                  <a:rPr lang="en-US" sz="4000" dirty="0" smtClean="0"/>
                  <a:t>Random </a:t>
                </a:r>
                <a:r>
                  <a:rPr lang="en-US" sz="4000" dirty="0"/>
                  <a:t>n</a:t>
                </a:r>
                <a:r>
                  <a:rPr lang="en-US" sz="4000" dirty="0" smtClean="0"/>
                  <a:t>egative assignment</a:t>
                </a:r>
              </a:p>
              <a:p>
                <a:pPr marL="685800" indent="-685800">
                  <a:buFont typeface="Arial" panose="020B0604020202020204" pitchFamily="34" charset="0"/>
                  <a:buChar char="•"/>
                </a:pPr>
                <a:r>
                  <a:rPr lang="en-US" sz="4000" dirty="0" smtClean="0"/>
                  <a:t>Sample space: </a:t>
                </a:r>
                <a14:m>
                  <m:oMath xmlns:m="http://schemas.openxmlformats.org/officeDocument/2006/math">
                    <m:sSup>
                      <m:sSupPr>
                        <m:ctrlPr>
                          <a:rPr lang="en-US" sz="4000" b="0" i="1" smtClean="0">
                            <a:latin typeface="Cambria Math" panose="02040503050406030204" pitchFamily="18" charset="0"/>
                            <a:ea typeface="Cambria Math" panose="02040503050406030204" pitchFamily="18" charset="0"/>
                          </a:rPr>
                        </m:ctrlPr>
                      </m:sSupPr>
                      <m:e>
                        <m:r>
                          <a:rPr lang="en-US" sz="4000" i="1">
                            <a:latin typeface="Cambria Math" panose="02040503050406030204" pitchFamily="18" charset="0"/>
                          </a:rPr>
                          <m:t>𝑁</m:t>
                        </m:r>
                        <m:r>
                          <a:rPr lang="en-US" sz="4000" i="1">
                            <a:latin typeface="Cambria Math" panose="02040503050406030204" pitchFamily="18" charset="0"/>
                            <a:ea typeface="Cambria Math" panose="02040503050406030204" pitchFamily="18" charset="0"/>
                          </a:rPr>
                          <m:t>!</m:t>
                        </m:r>
                      </m:e>
                      <m:sup>
                        <m:r>
                          <a:rPr lang="en-US" sz="4000" b="0" i="1" smtClean="0">
                            <a:latin typeface="Cambria Math" panose="02040503050406030204" pitchFamily="18" charset="0"/>
                            <a:ea typeface="Cambria Math" panose="02040503050406030204" pitchFamily="18" charset="0"/>
                          </a:rPr>
                          <m:t>𝑅</m:t>
                        </m:r>
                      </m:sup>
                    </m:sSup>
                    <m:sSup>
                      <m:sSupPr>
                        <m:ctrlPr>
                          <a:rPr lang="en-US" sz="4000" b="0" i="1" smtClean="0">
                            <a:latin typeface="Cambria Math" panose="02040503050406030204" pitchFamily="18" charset="0"/>
                            <a:ea typeface="Cambria Math" panose="02040503050406030204" pitchFamily="18" charset="0"/>
                          </a:rPr>
                        </m:ctrlPr>
                      </m:sSupPr>
                      <m:e>
                        <m:r>
                          <a:rPr lang="en-US" sz="4000" i="1">
                            <a:latin typeface="Cambria Math" panose="02040503050406030204" pitchFamily="18" charset="0"/>
                            <a:ea typeface="Cambria Math" panose="02040503050406030204" pitchFamily="18" charset="0"/>
                          </a:rPr>
                          <m:t>(</m:t>
                        </m:r>
                        <m:sSup>
                          <m:sSupPr>
                            <m:ctrlPr>
                              <a:rPr lang="en-US" sz="4000" i="1">
                                <a:latin typeface="Cambria Math" panose="02040503050406030204" pitchFamily="18" charset="0"/>
                                <a:ea typeface="Cambria Math" panose="02040503050406030204" pitchFamily="18" charset="0"/>
                              </a:rPr>
                            </m:ctrlPr>
                          </m:sSupPr>
                          <m:e>
                            <m:r>
                              <a:rPr lang="en-US" sz="4000" i="1">
                                <a:latin typeface="Cambria Math" panose="02040503050406030204" pitchFamily="18" charset="0"/>
                                <a:ea typeface="Cambria Math" panose="02040503050406030204" pitchFamily="18" charset="0"/>
                              </a:rPr>
                              <m:t>2</m:t>
                            </m:r>
                          </m:e>
                          <m:sup>
                            <m:r>
                              <a:rPr lang="en-US" sz="4000" i="1">
                                <a:latin typeface="Cambria Math" panose="02040503050406030204" pitchFamily="18" charset="0"/>
                                <a:ea typeface="Cambria Math" panose="02040503050406030204" pitchFamily="18" charset="0"/>
                              </a:rPr>
                              <m:t>3</m:t>
                            </m:r>
                          </m:sup>
                        </m:sSup>
                        <m:r>
                          <a:rPr lang="en-US" sz="4000" i="1">
                            <a:latin typeface="Cambria Math" panose="02040503050406030204" pitchFamily="18" charset="0"/>
                            <a:ea typeface="Cambria Math" panose="02040503050406030204" pitchFamily="18" charset="0"/>
                          </a:rPr>
                          <m:t>)</m:t>
                        </m:r>
                      </m:e>
                      <m:sup>
                        <m:r>
                          <a:rPr lang="en-US" sz="4000" b="0" i="1" smtClean="0">
                            <a:latin typeface="Cambria Math" panose="02040503050406030204" pitchFamily="18" charset="0"/>
                            <a:ea typeface="Cambria Math" panose="02040503050406030204" pitchFamily="18" charset="0"/>
                          </a:rPr>
                          <m:t>𝑀</m:t>
                        </m:r>
                      </m:sup>
                    </m:sSup>
                  </m:oMath>
                </a14:m>
                <a:r>
                  <a:rPr lang="en-US" sz="4000" dirty="0" smtClean="0"/>
                  <a:t>. </a:t>
                </a:r>
              </a:p>
              <a:p>
                <a:endParaRPr lang="en-US" sz="4000" dirty="0" smtClean="0"/>
              </a:p>
              <a:p>
                <a:r>
                  <a:rPr lang="en-US" sz="4000" dirty="0" smtClean="0"/>
                  <a:t>Baseline: Tough Random K-SAT Generator version 1.11 </a:t>
                </a:r>
              </a:p>
              <a:p>
                <a:pPr marL="571500" indent="-571500">
                  <a:buFont typeface="Arial" panose="020B0604020202020204" pitchFamily="34" charset="0"/>
                  <a:buChar char="•"/>
                </a:pPr>
                <a:r>
                  <a:rPr lang="en-US" sz="4000" dirty="0"/>
                  <a:t>Sample space: </a:t>
                </a:r>
                <a14:m>
                  <m:oMath xmlns:m="http://schemas.openxmlformats.org/officeDocument/2006/math">
                    <m:sSup>
                      <m:sSupPr>
                        <m:ctrlPr>
                          <a:rPr lang="en-US" sz="4000" i="1">
                            <a:latin typeface="Cambria Math" panose="02040503050406030204" pitchFamily="18" charset="0"/>
                          </a:rPr>
                        </m:ctrlPr>
                      </m:sSupPr>
                      <m:e>
                        <m:r>
                          <a:rPr lang="en-US" sz="4000">
                            <a:latin typeface="Cambria Math" panose="02040503050406030204" pitchFamily="18" charset="0"/>
                          </a:rPr>
                          <m:t>(</m:t>
                        </m:r>
                        <m:r>
                          <m:rPr>
                            <m:sty m:val="p"/>
                          </m:rPr>
                          <a:rPr lang="en-US" sz="4000">
                            <a:latin typeface="Cambria Math" panose="02040503050406030204" pitchFamily="18" charset="0"/>
                          </a:rPr>
                          <m:t>C</m:t>
                        </m:r>
                        <m:d>
                          <m:dPr>
                            <m:ctrlPr>
                              <a:rPr lang="en-US" sz="4000" i="1">
                                <a:latin typeface="Cambria Math" panose="02040503050406030204" pitchFamily="18" charset="0"/>
                              </a:rPr>
                            </m:ctrlPr>
                          </m:dPr>
                          <m:e>
                            <m:f>
                              <m:fPr>
                                <m:type m:val="noBar"/>
                                <m:ctrlPr>
                                  <a:rPr lang="en-US" sz="4000" i="1">
                                    <a:latin typeface="Cambria Math" panose="02040503050406030204" pitchFamily="18" charset="0"/>
                                  </a:rPr>
                                </m:ctrlPr>
                              </m:fPr>
                              <m:num>
                                <m:r>
                                  <a:rPr lang="en-US" sz="4000" i="1">
                                    <a:latin typeface="Cambria Math" panose="02040503050406030204" pitchFamily="18" charset="0"/>
                                  </a:rPr>
                                  <m:t>𝑁</m:t>
                                </m:r>
                              </m:num>
                              <m:den>
                                <m:r>
                                  <a:rPr lang="en-US" sz="4000" i="1">
                                    <a:latin typeface="Cambria Math" panose="02040503050406030204" pitchFamily="18" charset="0"/>
                                  </a:rPr>
                                  <m:t>3</m:t>
                                </m:r>
                              </m:den>
                            </m:f>
                          </m:e>
                        </m:d>
                        <m:sSup>
                          <m:sSupPr>
                            <m:ctrlPr>
                              <a:rPr lang="en-US" sz="4000" i="1">
                                <a:latin typeface="Cambria Math" panose="02040503050406030204" pitchFamily="18" charset="0"/>
                              </a:rPr>
                            </m:ctrlPr>
                          </m:sSupPr>
                          <m:e>
                            <m:r>
                              <a:rPr lang="en-US" sz="4000" i="1">
                                <a:latin typeface="Cambria Math" panose="02040503050406030204" pitchFamily="18" charset="0"/>
                              </a:rPr>
                              <m:t>2</m:t>
                            </m:r>
                          </m:e>
                          <m:sup>
                            <m:r>
                              <a:rPr lang="en-US" sz="4000" i="1">
                                <a:latin typeface="Cambria Math" panose="02040503050406030204" pitchFamily="18" charset="0"/>
                              </a:rPr>
                              <m:t>3</m:t>
                            </m:r>
                          </m:sup>
                        </m:sSup>
                        <m:r>
                          <a:rPr lang="en-US" sz="4000" i="1">
                            <a:latin typeface="Cambria Math" panose="02040503050406030204" pitchFamily="18" charset="0"/>
                          </a:rPr>
                          <m:t>)</m:t>
                        </m:r>
                      </m:e>
                      <m:sup>
                        <m:r>
                          <a:rPr lang="en-US" sz="4000" b="0" i="1" smtClean="0">
                            <a:latin typeface="Cambria Math" panose="02040503050406030204" pitchFamily="18" charset="0"/>
                          </a:rPr>
                          <m:t>𝑀</m:t>
                        </m:r>
                      </m:sup>
                    </m:sSup>
                  </m:oMath>
                </a14:m>
                <a:endParaRPr lang="en-US" sz="4000" dirty="0"/>
              </a:p>
              <a:p>
                <a:endParaRPr lang="en-US" sz="4000" dirty="0" smtClean="0"/>
              </a:p>
              <a:p>
                <a:r>
                  <a:rPr lang="en-US" sz="4000" dirty="0" smtClean="0"/>
                  <a:t>Test cases</a:t>
                </a:r>
              </a:p>
              <a:p>
                <a:pPr marL="685800" indent="-685800">
                  <a:buFont typeface="Arial" panose="020B0604020202020204" pitchFamily="34" charset="0"/>
                  <a:buChar char="•"/>
                </a:pPr>
                <a14:m>
                  <m:oMath xmlns:m="http://schemas.openxmlformats.org/officeDocument/2006/math">
                    <m:f>
                      <m:fPr>
                        <m:ctrlPr>
                          <a:rPr lang="en-US" sz="4000" i="1" dirty="0" smtClean="0">
                            <a:latin typeface="Cambria Math" panose="02040503050406030204" pitchFamily="18" charset="0"/>
                          </a:rPr>
                        </m:ctrlPr>
                      </m:fPr>
                      <m:num>
                        <m:r>
                          <a:rPr lang="en-US" sz="4000" b="0" i="1" dirty="0" smtClean="0">
                            <a:latin typeface="Cambria Math" panose="02040503050406030204" pitchFamily="18" charset="0"/>
                          </a:rPr>
                          <m:t>𝑁</m:t>
                        </m:r>
                      </m:num>
                      <m:den>
                        <m:r>
                          <a:rPr lang="en-US" sz="4000" b="0" i="1" dirty="0" smtClean="0">
                            <a:latin typeface="Cambria Math" panose="02040503050406030204" pitchFamily="18" charset="0"/>
                          </a:rPr>
                          <m:t>𝑀</m:t>
                        </m:r>
                      </m:den>
                    </m:f>
                  </m:oMath>
                </a14:m>
                <a:r>
                  <a:rPr lang="en-US" sz="4000" dirty="0" smtClean="0"/>
                  <a:t> = 4, 4.24, 5 </a:t>
                </a:r>
                <a:r>
                  <a:rPr lang="en-US" sz="4000" dirty="0"/>
                  <a:t>(phase transition zone)</a:t>
                </a:r>
                <a:r>
                  <a:rPr lang="en-US" sz="4000" dirty="0" smtClean="0"/>
                  <a:t> where </a:t>
                </a:r>
                <a14:m>
                  <m:oMath xmlns:m="http://schemas.openxmlformats.org/officeDocument/2006/math">
                    <m:r>
                      <a:rPr lang="en-US" sz="4000" i="1" dirty="0" smtClean="0">
                        <a:latin typeface="Cambria Math" panose="02040503050406030204" pitchFamily="18" charset="0"/>
                      </a:rPr>
                      <m:t>𝑁</m:t>
                    </m:r>
                  </m:oMath>
                </a14:m>
                <a:r>
                  <a:rPr lang="en-US" sz="4000" dirty="0" smtClean="0"/>
                  <a:t> = 100, 150, 200,250, 300, 350</a:t>
                </a:r>
              </a:p>
              <a:p>
                <a:pPr marL="685800" indent="-685800">
                  <a:buFont typeface="Arial" panose="020B0604020202020204" pitchFamily="34" charset="0"/>
                  <a:buChar char="•"/>
                </a:pPr>
                <a:r>
                  <a:rPr lang="en-US" sz="4000" dirty="0" smtClean="0"/>
                  <a:t>100 instances per case</a:t>
                </a:r>
              </a:p>
              <a:p>
                <a:endParaRPr lang="en-US" sz="4000" dirty="0" smtClean="0"/>
              </a:p>
              <a:p>
                <a:r>
                  <a:rPr lang="en-US" sz="4000" dirty="0" smtClean="0"/>
                  <a:t>Test Solver</a:t>
                </a:r>
              </a:p>
              <a:p>
                <a:pPr marL="685800" indent="-685800">
                  <a:buFont typeface="Arial" panose="020B0604020202020204" pitchFamily="34" charset="0"/>
                  <a:buChar char="•"/>
                </a:pPr>
                <a:r>
                  <a:rPr lang="en-US" sz="4000" dirty="0" err="1" smtClean="0"/>
                  <a:t>MiniSat</a:t>
                </a:r>
                <a:r>
                  <a:rPr lang="en-US" sz="4000" dirty="0" smtClean="0"/>
                  <a:t> C Version 1.4.1</a:t>
                </a:r>
                <a:endParaRPr lang="en-US" sz="4000" dirty="0"/>
              </a:p>
              <a:p>
                <a:endParaRPr lang="en-US" sz="4800" dirty="0" smtClean="0"/>
              </a:p>
            </p:txBody>
          </p:sp>
        </mc:Choice>
        <mc:Fallback>
          <p:sp>
            <p:nvSpPr>
              <p:cNvPr id="4" name="TextBox 3"/>
              <p:cNvSpPr txBox="1">
                <a:spLocks noRot="1" noChangeAspect="1" noMove="1" noResize="1" noEditPoints="1" noAdjustHandles="1" noChangeArrowheads="1" noChangeShapeType="1" noTextEdit="1"/>
              </p:cNvSpPr>
              <p:nvPr/>
            </p:nvSpPr>
            <p:spPr>
              <a:xfrm>
                <a:off x="-61056" y="15892717"/>
                <a:ext cx="10848775" cy="15057712"/>
              </a:xfrm>
              <a:prstGeom prst="rect">
                <a:avLst/>
              </a:prstGeom>
              <a:blipFill rotWithShape="0">
                <a:blip r:embed="rId3"/>
                <a:stretch>
                  <a:fillRect l="-2022" t="-729" r="-168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10783373" y="23433524"/>
                <a:ext cx="20123347" cy="2800767"/>
              </a:xfrm>
              <a:prstGeom prst="rect">
                <a:avLst/>
              </a:prstGeom>
              <a:noFill/>
            </p:spPr>
            <p:txBody>
              <a:bodyPr wrap="square" rtlCol="0">
                <a:spAutoFit/>
              </a:bodyPr>
              <a:lstStyle/>
              <a:p>
                <a:pPr marL="571500" indent="-571500">
                  <a:buFont typeface="Arial" panose="020B0604020202020204" pitchFamily="34" charset="0"/>
                  <a:buChar char="•"/>
                </a:pPr>
                <a:r>
                  <a:rPr lang="en-US" sz="4400" dirty="0" smtClean="0"/>
                  <a:t>Space(SYM)/Space(TSG) </a:t>
                </a:r>
                <a14:m>
                  <m:oMath xmlns:m="http://schemas.openxmlformats.org/officeDocument/2006/math">
                    <m:r>
                      <a:rPr lang="en-US" sz="4400" i="1" dirty="0" smtClean="0">
                        <a:latin typeface="Cambria Math" panose="02040503050406030204" pitchFamily="18" charset="0"/>
                        <a:ea typeface="Cambria Math" panose="02040503050406030204" pitchFamily="18" charset="0"/>
                      </a:rPr>
                      <m:t>≈</m:t>
                    </m:r>
                  </m:oMath>
                </a14:m>
                <a:r>
                  <a:rPr lang="en-US" sz="4400" dirty="0" smtClean="0"/>
                  <a:t> small, this </a:t>
                </a:r>
                <a:r>
                  <a:rPr lang="en-US" sz="4400" dirty="0"/>
                  <a:t>implies </a:t>
                </a:r>
                <a:r>
                  <a:rPr lang="en-US" sz="4400" dirty="0" smtClean="0"/>
                  <a:t>that it is hard to generate using the TSG generator and is worthwhile to use because it is tougher.</a:t>
                </a:r>
              </a:p>
              <a:p>
                <a:pPr marL="571500" indent="-571500">
                  <a:buFont typeface="Arial" panose="020B0604020202020204" pitchFamily="34" charset="0"/>
                  <a:buChar char="•"/>
                </a:pPr>
                <a:r>
                  <a:rPr lang="en-US" sz="4400" dirty="0" smtClean="0"/>
                  <a:t>The Symmetric 3-SAT maintains its toughness and satisfiability  which implies it is a better benchmark to generate more solvable solutions.</a:t>
                </a:r>
              </a:p>
            </p:txBody>
          </p:sp>
        </mc:Choice>
        <mc:Fallback xmlns="">
          <p:sp>
            <p:nvSpPr>
              <p:cNvPr id="13" name="TextBox 12"/>
              <p:cNvSpPr txBox="1">
                <a:spLocks noRot="1" noChangeAspect="1" noMove="1" noResize="1" noEditPoints="1" noAdjustHandles="1" noChangeArrowheads="1" noChangeShapeType="1" noTextEdit="1"/>
              </p:cNvSpPr>
              <p:nvPr/>
            </p:nvSpPr>
            <p:spPr>
              <a:xfrm>
                <a:off x="10783373" y="23433524"/>
                <a:ext cx="20123347" cy="2800767"/>
              </a:xfrm>
              <a:prstGeom prst="rect">
                <a:avLst/>
              </a:prstGeom>
              <a:blipFill rotWithShape="0">
                <a:blip r:embed="rId4"/>
                <a:stretch>
                  <a:fillRect l="-1121" t="-4348" r="-1272" b="-9348"/>
                </a:stretch>
              </a:blipFill>
            </p:spPr>
            <p:txBody>
              <a:bodyPr/>
              <a:lstStyle/>
              <a:p>
                <a:r>
                  <a:rPr lang="en-US">
                    <a:noFill/>
                  </a:rPr>
                  <a:t> </a:t>
                </a:r>
              </a:p>
            </p:txBody>
          </p:sp>
        </mc:Fallback>
      </mc:AlternateContent>
      <p:sp>
        <p:nvSpPr>
          <p:cNvPr id="14" name="TextBox 13"/>
          <p:cNvSpPr txBox="1"/>
          <p:nvPr/>
        </p:nvSpPr>
        <p:spPr>
          <a:xfrm>
            <a:off x="26906845" y="27986344"/>
            <a:ext cx="4406550" cy="2862322"/>
          </a:xfrm>
          <a:prstGeom prst="rect">
            <a:avLst/>
          </a:prstGeom>
          <a:noFill/>
        </p:spPr>
        <p:txBody>
          <a:bodyPr wrap="square" rtlCol="0">
            <a:spAutoFit/>
          </a:bodyPr>
          <a:lstStyle/>
          <a:p>
            <a:r>
              <a:rPr lang="en-US" sz="3600" dirty="0" smtClean="0"/>
              <a:t>Tough SAT Generator</a:t>
            </a:r>
            <a:r>
              <a:rPr lang="en-US" sz="3600" dirty="0"/>
              <a:t>: toughsat.appspot.com</a:t>
            </a:r>
            <a:endParaRPr lang="en-US" sz="3600" dirty="0" smtClean="0"/>
          </a:p>
          <a:p>
            <a:r>
              <a:rPr lang="en-US" sz="3600" dirty="0" err="1" smtClean="0"/>
              <a:t>MiniSat</a:t>
            </a:r>
            <a:r>
              <a:rPr lang="en-US" sz="3600" dirty="0"/>
              <a:t>: </a:t>
            </a:r>
            <a:r>
              <a:rPr lang="en-US" sz="3600" dirty="0" smtClean="0"/>
              <a:t>minisat.se</a:t>
            </a:r>
          </a:p>
          <a:p>
            <a:r>
              <a:rPr lang="en-US" sz="3600" dirty="0" smtClean="0"/>
              <a:t>Cloud9:  c9.io</a:t>
            </a:r>
          </a:p>
          <a:p>
            <a:endParaRPr lang="en-US" sz="3600" dirty="0" smtClean="0"/>
          </a:p>
        </p:txBody>
      </p:sp>
      <p:cxnSp>
        <p:nvCxnSpPr>
          <p:cNvPr id="20" name="Straight Connector 19"/>
          <p:cNvCxnSpPr/>
          <p:nvPr/>
        </p:nvCxnSpPr>
        <p:spPr>
          <a:xfrm flipV="1">
            <a:off x="3530600" y="10305536"/>
            <a:ext cx="2585968" cy="328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4395206" y="9655059"/>
            <a:ext cx="447793" cy="640654"/>
          </a:xfrm>
          <a:prstGeom prst="ellipse">
            <a:avLst/>
          </a:prstGeom>
          <a:noFill/>
          <a:ln>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9" name="Straight Arrow Connector 28"/>
          <p:cNvCxnSpPr/>
          <p:nvPr/>
        </p:nvCxnSpPr>
        <p:spPr>
          <a:xfrm flipV="1">
            <a:off x="4578848" y="9413759"/>
            <a:ext cx="0" cy="24130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732764" y="8894620"/>
            <a:ext cx="1825325" cy="646331"/>
          </a:xfrm>
          <a:prstGeom prst="rect">
            <a:avLst/>
          </a:prstGeom>
          <a:noFill/>
        </p:spPr>
        <p:txBody>
          <a:bodyPr wrap="square" rtlCol="0">
            <a:spAutoFit/>
          </a:bodyPr>
          <a:lstStyle/>
          <a:p>
            <a:r>
              <a:rPr lang="en-US" sz="3600" dirty="0" smtClean="0"/>
              <a:t>+ </a:t>
            </a:r>
            <a:r>
              <a:rPr lang="en-US" sz="3200" dirty="0" smtClean="0"/>
              <a:t>Literal</a:t>
            </a:r>
            <a:endParaRPr lang="en-US" sz="3200" dirty="0"/>
          </a:p>
        </p:txBody>
      </p:sp>
      <p:sp>
        <p:nvSpPr>
          <p:cNvPr id="32" name="TextBox 31"/>
          <p:cNvSpPr txBox="1"/>
          <p:nvPr/>
        </p:nvSpPr>
        <p:spPr>
          <a:xfrm>
            <a:off x="6559703" y="10429335"/>
            <a:ext cx="1669796" cy="584775"/>
          </a:xfrm>
          <a:prstGeom prst="rect">
            <a:avLst/>
          </a:prstGeom>
          <a:noFill/>
        </p:spPr>
        <p:txBody>
          <a:bodyPr wrap="square" rtlCol="0">
            <a:spAutoFit/>
          </a:bodyPr>
          <a:lstStyle/>
          <a:p>
            <a:r>
              <a:rPr lang="en-US" sz="3200" dirty="0" smtClean="0"/>
              <a:t>Clause</a:t>
            </a:r>
            <a:endParaRPr lang="en-US" sz="3200" dirty="0"/>
          </a:p>
        </p:txBody>
      </p:sp>
      <p:cxnSp>
        <p:nvCxnSpPr>
          <p:cNvPr id="42" name="Elbow Connector 41"/>
          <p:cNvCxnSpPr/>
          <p:nvPr/>
        </p:nvCxnSpPr>
        <p:spPr>
          <a:xfrm>
            <a:off x="6063163" y="10309116"/>
            <a:ext cx="513351" cy="427804"/>
          </a:xfrm>
          <a:prstGeom prst="bentConnector3">
            <a:avLst>
              <a:gd name="adj1" fmla="val 50000"/>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59" name="Oval 58"/>
          <p:cNvSpPr/>
          <p:nvPr/>
        </p:nvSpPr>
        <p:spPr>
          <a:xfrm>
            <a:off x="5177089" y="9708082"/>
            <a:ext cx="762000" cy="601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Arrow Connector 60"/>
          <p:cNvCxnSpPr/>
          <p:nvPr/>
        </p:nvCxnSpPr>
        <p:spPr>
          <a:xfrm>
            <a:off x="5591993" y="10295713"/>
            <a:ext cx="0" cy="27319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4842999" y="10435232"/>
            <a:ext cx="1982851" cy="584775"/>
          </a:xfrm>
          <a:prstGeom prst="rect">
            <a:avLst/>
          </a:prstGeom>
          <a:noFill/>
        </p:spPr>
        <p:txBody>
          <a:bodyPr wrap="square" rtlCol="0">
            <a:spAutoFit/>
          </a:bodyPr>
          <a:lstStyle/>
          <a:p>
            <a:r>
              <a:rPr lang="en-US" sz="3200" dirty="0" smtClean="0"/>
              <a:t>- Literal</a:t>
            </a:r>
            <a:endParaRPr lang="en-US" sz="3200" dirty="0"/>
          </a:p>
        </p:txBody>
      </p:sp>
      <p:cxnSp>
        <p:nvCxnSpPr>
          <p:cNvPr id="69" name="Straight Connector 68"/>
          <p:cNvCxnSpPr/>
          <p:nvPr/>
        </p:nvCxnSpPr>
        <p:spPr>
          <a:xfrm>
            <a:off x="78355" y="10309114"/>
            <a:ext cx="17907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16896" y="10413755"/>
            <a:ext cx="3497637" cy="646331"/>
          </a:xfrm>
          <a:prstGeom prst="rect">
            <a:avLst/>
          </a:prstGeom>
          <a:noFill/>
        </p:spPr>
        <p:txBody>
          <a:bodyPr wrap="square" rtlCol="0">
            <a:spAutoFit/>
          </a:bodyPr>
          <a:lstStyle/>
          <a:p>
            <a:r>
              <a:rPr lang="en-US" sz="3600" dirty="0" smtClean="0"/>
              <a:t>Binary Variables</a:t>
            </a:r>
            <a:endParaRPr lang="en-US" sz="3600" dirty="0"/>
          </a:p>
        </p:txBody>
      </p:sp>
      <p:cxnSp>
        <p:nvCxnSpPr>
          <p:cNvPr id="72" name="Straight Arrow Connector 71"/>
          <p:cNvCxnSpPr/>
          <p:nvPr/>
        </p:nvCxnSpPr>
        <p:spPr>
          <a:xfrm>
            <a:off x="973705" y="10331263"/>
            <a:ext cx="0" cy="19614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981481" y="9669650"/>
            <a:ext cx="413725" cy="65179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2" name="Straight Arrow Connector 81"/>
          <p:cNvCxnSpPr/>
          <p:nvPr/>
        </p:nvCxnSpPr>
        <p:spPr>
          <a:xfrm>
            <a:off x="4188343" y="10331263"/>
            <a:ext cx="0" cy="2510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3841982" y="10504228"/>
            <a:ext cx="716810" cy="584775"/>
          </a:xfrm>
          <a:prstGeom prst="rect">
            <a:avLst/>
          </a:prstGeom>
          <a:noFill/>
        </p:spPr>
        <p:txBody>
          <a:bodyPr wrap="square" rtlCol="0">
            <a:spAutoFit/>
          </a:bodyPr>
          <a:lstStyle/>
          <a:p>
            <a:r>
              <a:rPr lang="en-US" sz="3200" dirty="0" smtClean="0"/>
              <a:t>OR</a:t>
            </a:r>
            <a:endParaRPr lang="en-US" sz="3200" dirty="0"/>
          </a:p>
        </p:txBody>
      </p:sp>
      <p:sp>
        <p:nvSpPr>
          <p:cNvPr id="15" name="TextBox 14"/>
          <p:cNvSpPr txBox="1"/>
          <p:nvPr/>
        </p:nvSpPr>
        <p:spPr>
          <a:xfrm>
            <a:off x="10725078" y="27668404"/>
            <a:ext cx="16181767" cy="2123658"/>
          </a:xfrm>
          <a:prstGeom prst="rect">
            <a:avLst/>
          </a:prstGeom>
          <a:noFill/>
        </p:spPr>
        <p:txBody>
          <a:bodyPr wrap="square" rtlCol="0">
            <a:spAutoFit/>
          </a:bodyPr>
          <a:lstStyle/>
          <a:p>
            <a:pPr marL="914400" indent="-914400">
              <a:buAutoNum type="arabicParenR"/>
            </a:pPr>
            <a:r>
              <a:rPr lang="en-US" sz="4400" dirty="0" smtClean="0"/>
              <a:t>Analysis </a:t>
            </a:r>
            <a:r>
              <a:rPr lang="en-US" sz="4400" dirty="0"/>
              <a:t>of Landscape problem</a:t>
            </a:r>
          </a:p>
          <a:p>
            <a:pPr marL="914400" indent="-914400">
              <a:buAutoNum type="arabicParenR"/>
            </a:pPr>
            <a:r>
              <a:rPr lang="en-US" sz="4400" dirty="0" smtClean="0"/>
              <a:t>Our efficient </a:t>
            </a:r>
            <a:r>
              <a:rPr lang="en-US" sz="4400" dirty="0"/>
              <a:t>Most Constrained Variable partition </a:t>
            </a:r>
            <a:r>
              <a:rPr lang="en-US" sz="4400" dirty="0" smtClean="0"/>
              <a:t>solver</a:t>
            </a:r>
          </a:p>
          <a:p>
            <a:pPr marL="914400" indent="-914400">
              <a:buAutoNum type="arabicParenR"/>
            </a:pPr>
            <a:r>
              <a:rPr lang="en-US" sz="4400" dirty="0" smtClean="0"/>
              <a:t>New phase transition number for symmetric 3-SAT</a:t>
            </a:r>
            <a:endParaRPr lang="en-US" sz="4400" dirty="0"/>
          </a:p>
        </p:txBody>
      </p:sp>
      <p:sp>
        <p:nvSpPr>
          <p:cNvPr id="16" name="TextBox 15"/>
          <p:cNvSpPr txBox="1"/>
          <p:nvPr/>
        </p:nvSpPr>
        <p:spPr>
          <a:xfrm>
            <a:off x="31030385" y="15778340"/>
            <a:ext cx="9145017" cy="6247864"/>
          </a:xfrm>
          <a:prstGeom prst="rect">
            <a:avLst/>
          </a:prstGeom>
          <a:noFill/>
        </p:spPr>
        <p:txBody>
          <a:bodyPr wrap="square" rtlCol="0">
            <a:spAutoFit/>
          </a:bodyPr>
          <a:lstStyle/>
          <a:p>
            <a:pPr marL="571500" indent="-571500">
              <a:buFont typeface="Arial" panose="020B0604020202020204" pitchFamily="34" charset="0"/>
              <a:buChar char="•"/>
            </a:pPr>
            <a:r>
              <a:rPr lang="en-US" sz="4400" dirty="0"/>
              <a:t>I</a:t>
            </a:r>
            <a:r>
              <a:rPr lang="en-US" sz="4400" dirty="0" smtClean="0"/>
              <a:t>t is harder for a CDCL based solver to solve symmetric 3-SAT problems.</a:t>
            </a:r>
          </a:p>
          <a:p>
            <a:pPr marL="571500" indent="-571500">
              <a:buFont typeface="Arial" panose="020B0604020202020204" pitchFamily="34" charset="0"/>
              <a:buChar char="•"/>
            </a:pPr>
            <a:r>
              <a:rPr lang="en-US" sz="4400" dirty="0" smtClean="0"/>
              <a:t>It is harder for the solver to make a satisfiability assignment, as all problems in the 1:5  case were unsatisfiable. </a:t>
            </a:r>
          </a:p>
          <a:p>
            <a:pPr marL="571500" indent="-571500">
              <a:buFont typeface="Arial" panose="020B0604020202020204" pitchFamily="34" charset="0"/>
              <a:buChar char="•"/>
            </a:pPr>
            <a:r>
              <a:rPr lang="en-US" sz="4400" dirty="0"/>
              <a:t>T</a:t>
            </a:r>
            <a:r>
              <a:rPr lang="en-US" sz="4400" dirty="0" smtClean="0"/>
              <a:t>he Symmetric generator can create more useful cases when at the phase transition zone than the TSG.</a:t>
            </a:r>
            <a:r>
              <a:rPr lang="en-US" sz="4800" dirty="0" smtClean="0"/>
              <a:t> </a:t>
            </a:r>
            <a:endParaRPr lang="en-US" sz="4800" dirty="0"/>
          </a:p>
        </p:txBody>
      </p:sp>
      <p:sp>
        <p:nvSpPr>
          <p:cNvPr id="17" name="TextBox 16"/>
          <p:cNvSpPr txBox="1"/>
          <p:nvPr/>
        </p:nvSpPr>
        <p:spPr>
          <a:xfrm>
            <a:off x="30996522" y="14732899"/>
            <a:ext cx="9204344" cy="1015663"/>
          </a:xfrm>
          <a:prstGeom prst="rect">
            <a:avLst/>
          </a:prstGeom>
          <a:solidFill>
            <a:srgbClr val="002C73"/>
          </a:solidFill>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n-US" sz="6000" dirty="0" smtClean="0"/>
              <a:t>Result Summary</a:t>
            </a:r>
            <a:endParaRPr lang="en-US" sz="6600" dirty="0"/>
          </a:p>
        </p:txBody>
      </p:sp>
      <p:graphicFrame>
        <p:nvGraphicFramePr>
          <p:cNvPr id="58" name="Chart 57"/>
          <p:cNvGraphicFramePr>
            <a:graphicFrameLocks/>
          </p:cNvGraphicFramePr>
          <p:nvPr>
            <p:extLst>
              <p:ext uri="{D42A27DB-BD31-4B8C-83A1-F6EECF244321}">
                <p14:modId xmlns:p14="http://schemas.microsoft.com/office/powerpoint/2010/main" val="4014794633"/>
              </p:ext>
            </p:extLst>
          </p:nvPr>
        </p:nvGraphicFramePr>
        <p:xfrm>
          <a:off x="31280009" y="22375154"/>
          <a:ext cx="8953589" cy="784882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9" name="Chart 88"/>
          <p:cNvGraphicFramePr>
            <a:graphicFrameLocks/>
          </p:cNvGraphicFramePr>
          <p:nvPr>
            <p:extLst>
              <p:ext uri="{D42A27DB-BD31-4B8C-83A1-F6EECF244321}">
                <p14:modId xmlns:p14="http://schemas.microsoft.com/office/powerpoint/2010/main" val="1495752882"/>
              </p:ext>
            </p:extLst>
          </p:nvPr>
        </p:nvGraphicFramePr>
        <p:xfrm>
          <a:off x="10869398" y="3618649"/>
          <a:ext cx="6623729" cy="482713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90" name="Chart 89"/>
          <p:cNvGraphicFramePr>
            <a:graphicFrameLocks/>
          </p:cNvGraphicFramePr>
          <p:nvPr>
            <p:extLst>
              <p:ext uri="{D42A27DB-BD31-4B8C-83A1-F6EECF244321}">
                <p14:modId xmlns:p14="http://schemas.microsoft.com/office/powerpoint/2010/main" val="3341985241"/>
              </p:ext>
            </p:extLst>
          </p:nvPr>
        </p:nvGraphicFramePr>
        <p:xfrm>
          <a:off x="17524335" y="3618649"/>
          <a:ext cx="6659532" cy="4827129"/>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91" name="Chart 90"/>
          <p:cNvGraphicFramePr>
            <a:graphicFrameLocks/>
          </p:cNvGraphicFramePr>
          <p:nvPr>
            <p:extLst>
              <p:ext uri="{D42A27DB-BD31-4B8C-83A1-F6EECF244321}">
                <p14:modId xmlns:p14="http://schemas.microsoft.com/office/powerpoint/2010/main" val="2742040043"/>
              </p:ext>
            </p:extLst>
          </p:nvPr>
        </p:nvGraphicFramePr>
        <p:xfrm>
          <a:off x="24109096" y="3581062"/>
          <a:ext cx="6623729" cy="4827039"/>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92" name="Chart 91"/>
          <p:cNvGraphicFramePr>
            <a:graphicFrameLocks/>
          </p:cNvGraphicFramePr>
          <p:nvPr>
            <p:extLst>
              <p:ext uri="{D42A27DB-BD31-4B8C-83A1-F6EECF244321}">
                <p14:modId xmlns:p14="http://schemas.microsoft.com/office/powerpoint/2010/main" val="610908881"/>
              </p:ext>
            </p:extLst>
          </p:nvPr>
        </p:nvGraphicFramePr>
        <p:xfrm>
          <a:off x="10829349" y="8445778"/>
          <a:ext cx="6623729" cy="4716831"/>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93" name="Chart 92"/>
          <p:cNvGraphicFramePr>
            <a:graphicFrameLocks/>
          </p:cNvGraphicFramePr>
          <p:nvPr>
            <p:extLst>
              <p:ext uri="{D42A27DB-BD31-4B8C-83A1-F6EECF244321}">
                <p14:modId xmlns:p14="http://schemas.microsoft.com/office/powerpoint/2010/main" val="2229181897"/>
              </p:ext>
            </p:extLst>
          </p:nvPr>
        </p:nvGraphicFramePr>
        <p:xfrm>
          <a:off x="17450867" y="8445778"/>
          <a:ext cx="6623729" cy="4716832"/>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94" name="Chart 93"/>
          <p:cNvGraphicFramePr>
            <a:graphicFrameLocks/>
          </p:cNvGraphicFramePr>
          <p:nvPr>
            <p:extLst>
              <p:ext uri="{D42A27DB-BD31-4B8C-83A1-F6EECF244321}">
                <p14:modId xmlns:p14="http://schemas.microsoft.com/office/powerpoint/2010/main" val="858884182"/>
              </p:ext>
            </p:extLst>
          </p:nvPr>
        </p:nvGraphicFramePr>
        <p:xfrm>
          <a:off x="24074595" y="8445464"/>
          <a:ext cx="6842271" cy="4713396"/>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95" name="Chart 94"/>
          <p:cNvGraphicFramePr>
            <a:graphicFrameLocks/>
          </p:cNvGraphicFramePr>
          <p:nvPr>
            <p:extLst>
              <p:ext uri="{D42A27DB-BD31-4B8C-83A1-F6EECF244321}">
                <p14:modId xmlns:p14="http://schemas.microsoft.com/office/powerpoint/2010/main" val="3668413055"/>
              </p:ext>
            </p:extLst>
          </p:nvPr>
        </p:nvGraphicFramePr>
        <p:xfrm>
          <a:off x="10871610" y="13010937"/>
          <a:ext cx="6750738" cy="4716832"/>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96" name="Chart 95"/>
          <p:cNvGraphicFramePr>
            <a:graphicFrameLocks/>
          </p:cNvGraphicFramePr>
          <p:nvPr>
            <p:extLst>
              <p:ext uri="{D42A27DB-BD31-4B8C-83A1-F6EECF244321}">
                <p14:modId xmlns:p14="http://schemas.microsoft.com/office/powerpoint/2010/main" val="2467736164"/>
              </p:ext>
            </p:extLst>
          </p:nvPr>
        </p:nvGraphicFramePr>
        <p:xfrm>
          <a:off x="17495340" y="13014374"/>
          <a:ext cx="6621518" cy="4713394"/>
        </p:xfrm>
        <a:graphic>
          <a:graphicData uri="http://schemas.openxmlformats.org/drawingml/2006/chart">
            <c:chart xmlns:c="http://schemas.openxmlformats.org/drawingml/2006/chart" xmlns:r="http://schemas.openxmlformats.org/officeDocument/2006/relationships" r:id="rId13"/>
          </a:graphicData>
        </a:graphic>
      </p:graphicFrame>
      <p:graphicFrame>
        <p:nvGraphicFramePr>
          <p:cNvPr id="97" name="Chart 96"/>
          <p:cNvGraphicFramePr>
            <a:graphicFrameLocks/>
          </p:cNvGraphicFramePr>
          <p:nvPr>
            <p:extLst>
              <p:ext uri="{D42A27DB-BD31-4B8C-83A1-F6EECF244321}">
                <p14:modId xmlns:p14="http://schemas.microsoft.com/office/powerpoint/2010/main" val="170695901"/>
              </p:ext>
            </p:extLst>
          </p:nvPr>
        </p:nvGraphicFramePr>
        <p:xfrm>
          <a:off x="24116857" y="13017812"/>
          <a:ext cx="6842271" cy="4709955"/>
        </p:xfrm>
        <a:graphic>
          <a:graphicData uri="http://schemas.openxmlformats.org/drawingml/2006/chart">
            <c:chart xmlns:c="http://schemas.openxmlformats.org/drawingml/2006/chart" xmlns:r="http://schemas.openxmlformats.org/officeDocument/2006/relationships" r:id="rId14"/>
          </a:graphicData>
        </a:graphic>
      </p:graphicFrame>
      <p:graphicFrame>
        <p:nvGraphicFramePr>
          <p:cNvPr id="98" name="Chart 97"/>
          <p:cNvGraphicFramePr>
            <a:graphicFrameLocks/>
          </p:cNvGraphicFramePr>
          <p:nvPr>
            <p:extLst>
              <p:ext uri="{D42A27DB-BD31-4B8C-83A1-F6EECF244321}">
                <p14:modId xmlns:p14="http://schemas.microsoft.com/office/powerpoint/2010/main" val="893863878"/>
              </p:ext>
            </p:extLst>
          </p:nvPr>
        </p:nvGraphicFramePr>
        <p:xfrm>
          <a:off x="10907239" y="17727768"/>
          <a:ext cx="6628150" cy="4709955"/>
        </p:xfrm>
        <a:graphic>
          <a:graphicData uri="http://schemas.openxmlformats.org/drawingml/2006/chart">
            <c:chart xmlns:c="http://schemas.openxmlformats.org/drawingml/2006/chart" xmlns:r="http://schemas.openxmlformats.org/officeDocument/2006/relationships" r:id="rId15"/>
          </a:graphicData>
        </a:graphic>
      </p:graphicFrame>
      <p:graphicFrame>
        <p:nvGraphicFramePr>
          <p:cNvPr id="99" name="Chart 98"/>
          <p:cNvGraphicFramePr>
            <a:graphicFrameLocks/>
          </p:cNvGraphicFramePr>
          <p:nvPr>
            <p:extLst>
              <p:ext uri="{D42A27DB-BD31-4B8C-83A1-F6EECF244321}">
                <p14:modId xmlns:p14="http://schemas.microsoft.com/office/powerpoint/2010/main" val="2599697266"/>
              </p:ext>
            </p:extLst>
          </p:nvPr>
        </p:nvGraphicFramePr>
        <p:xfrm>
          <a:off x="17539808" y="17724330"/>
          <a:ext cx="6628150" cy="4713392"/>
        </p:xfrm>
        <a:graphic>
          <a:graphicData uri="http://schemas.openxmlformats.org/drawingml/2006/chart">
            <c:chart xmlns:c="http://schemas.openxmlformats.org/drawingml/2006/chart" xmlns:r="http://schemas.openxmlformats.org/officeDocument/2006/relationships" r:id="rId16"/>
          </a:graphicData>
        </a:graphic>
      </p:graphicFrame>
      <p:graphicFrame>
        <p:nvGraphicFramePr>
          <p:cNvPr id="100" name="Chart 99"/>
          <p:cNvGraphicFramePr>
            <a:graphicFrameLocks/>
          </p:cNvGraphicFramePr>
          <p:nvPr>
            <p:extLst>
              <p:ext uri="{D42A27DB-BD31-4B8C-83A1-F6EECF244321}">
                <p14:modId xmlns:p14="http://schemas.microsoft.com/office/powerpoint/2010/main" val="1254341101"/>
              </p:ext>
            </p:extLst>
          </p:nvPr>
        </p:nvGraphicFramePr>
        <p:xfrm>
          <a:off x="24199166" y="17720892"/>
          <a:ext cx="6800011" cy="4716829"/>
        </p:xfrm>
        <a:graphic>
          <a:graphicData uri="http://schemas.openxmlformats.org/drawingml/2006/chart">
            <c:chart xmlns:c="http://schemas.openxmlformats.org/drawingml/2006/chart" xmlns:r="http://schemas.openxmlformats.org/officeDocument/2006/relationships" r:id="rId17"/>
          </a:graphicData>
        </a:graphic>
      </p:graphicFrame>
      <p:sp>
        <p:nvSpPr>
          <p:cNvPr id="101" name="TextBox 100"/>
          <p:cNvSpPr txBox="1"/>
          <p:nvPr/>
        </p:nvSpPr>
        <p:spPr>
          <a:xfrm>
            <a:off x="10726288" y="26513308"/>
            <a:ext cx="16180557" cy="1015663"/>
          </a:xfrm>
          <a:prstGeom prst="rect">
            <a:avLst/>
          </a:prstGeom>
          <a:solidFill>
            <a:srgbClr val="002C73"/>
          </a:solidFill>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n-US" sz="6000" dirty="0" smtClean="0"/>
              <a:t>Future Work</a:t>
            </a:r>
            <a:endParaRPr lang="en-US" sz="6000" dirty="0"/>
          </a:p>
        </p:txBody>
      </p:sp>
      <p:sp>
        <p:nvSpPr>
          <p:cNvPr id="102" name="TextBox 101"/>
          <p:cNvSpPr txBox="1"/>
          <p:nvPr/>
        </p:nvSpPr>
        <p:spPr>
          <a:xfrm>
            <a:off x="30959128" y="3674431"/>
            <a:ext cx="9202132" cy="1015663"/>
          </a:xfrm>
          <a:prstGeom prst="rect">
            <a:avLst/>
          </a:prstGeom>
          <a:solidFill>
            <a:srgbClr val="002C73"/>
          </a:solidFill>
        </p:spPr>
        <p:style>
          <a:lnRef idx="3">
            <a:schemeClr val="lt1"/>
          </a:lnRef>
          <a:fillRef idx="1">
            <a:schemeClr val="accent5"/>
          </a:fillRef>
          <a:effectRef idx="1">
            <a:schemeClr val="accent5"/>
          </a:effectRef>
          <a:fontRef idx="minor">
            <a:schemeClr val="lt1"/>
          </a:fontRef>
        </p:style>
        <p:txBody>
          <a:bodyPr wrap="square" rtlCol="0">
            <a:spAutoFit/>
          </a:bodyPr>
          <a:lstStyle/>
          <a:p>
            <a:r>
              <a:rPr lang="en-US" sz="6000" dirty="0" smtClean="0"/>
              <a:t>Results Legend: TSG     SYM </a:t>
            </a:r>
            <a:endParaRPr lang="en-US" sz="6000" dirty="0"/>
          </a:p>
        </p:txBody>
      </p:sp>
      <p:sp>
        <p:nvSpPr>
          <p:cNvPr id="28" name="Rectangle 27"/>
          <p:cNvSpPr/>
          <p:nvPr/>
        </p:nvSpPr>
        <p:spPr>
          <a:xfrm>
            <a:off x="39479221" y="4112374"/>
            <a:ext cx="609831" cy="17148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9642760" y="4028075"/>
            <a:ext cx="282752" cy="33085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37395941" y="4091092"/>
            <a:ext cx="609831" cy="17148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37542778" y="3980976"/>
            <a:ext cx="316155" cy="37795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26940230" y="26786858"/>
            <a:ext cx="4339779" cy="707886"/>
          </a:xfrm>
          <a:prstGeom prst="rect">
            <a:avLst/>
          </a:prstGeom>
          <a:solidFill>
            <a:srgbClr val="002C73"/>
          </a:solidFill>
        </p:spPr>
        <p:style>
          <a:lnRef idx="3">
            <a:schemeClr val="lt1"/>
          </a:lnRef>
          <a:fillRef idx="1">
            <a:schemeClr val="accent5"/>
          </a:fillRef>
          <a:effectRef idx="1">
            <a:schemeClr val="accent5"/>
          </a:effectRef>
          <a:fontRef idx="minor">
            <a:schemeClr val="lt1"/>
          </a:fontRef>
        </p:style>
        <p:txBody>
          <a:bodyPr wrap="square" rtlCol="0">
            <a:spAutoFit/>
          </a:bodyPr>
          <a:lstStyle/>
          <a:p>
            <a:r>
              <a:rPr lang="en-US" sz="4000" b="1" dirty="0" smtClean="0"/>
              <a:t>Acknowledgments</a:t>
            </a:r>
            <a:endParaRPr lang="en-US" sz="4000" b="1" dirty="0"/>
          </a:p>
        </p:txBody>
      </p:sp>
      <p:sp>
        <p:nvSpPr>
          <p:cNvPr id="35" name="TextBox 34"/>
          <p:cNvSpPr txBox="1"/>
          <p:nvPr/>
        </p:nvSpPr>
        <p:spPr>
          <a:xfrm>
            <a:off x="30956916" y="4681436"/>
            <a:ext cx="9204344" cy="9571851"/>
          </a:xfrm>
          <a:prstGeom prst="rect">
            <a:avLst/>
          </a:prstGeom>
          <a:noFill/>
        </p:spPr>
        <p:txBody>
          <a:bodyPr wrap="square" rtlCol="0">
            <a:spAutoFit/>
          </a:bodyPr>
          <a:lstStyle/>
          <a:p>
            <a:r>
              <a:rPr lang="en-US" sz="4400" dirty="0" smtClean="0"/>
              <a:t>As seen from the results it took more CPU time to solve the symmetric problems as we reached towards and beyond the normal phase transition zone. The number of propagations conflicts and decisions also experience the same increase overtime.  Propagation is used to break down larger clauses  into a smaller number of literals. Conflicts occur when one variable is assigned both a positive and negative literal and Decisions are simply assignments of a literal to a variable. </a:t>
            </a:r>
            <a:endParaRPr lang="en-US" sz="4400" dirty="0"/>
          </a:p>
        </p:txBody>
      </p:sp>
      <p:sp>
        <p:nvSpPr>
          <p:cNvPr id="22" name="TextBox 21"/>
          <p:cNvSpPr txBox="1"/>
          <p:nvPr/>
        </p:nvSpPr>
        <p:spPr>
          <a:xfrm rot="10800000">
            <a:off x="5971779" y="9663364"/>
            <a:ext cx="419257" cy="750391"/>
          </a:xfrm>
          <a:custGeom>
            <a:avLst/>
            <a:gdLst>
              <a:gd name="connsiteX0" fmla="*/ 0 w 374386"/>
              <a:gd name="connsiteY0" fmla="*/ 0 h 769441"/>
              <a:gd name="connsiteX1" fmla="*/ 374386 w 374386"/>
              <a:gd name="connsiteY1" fmla="*/ 0 h 769441"/>
              <a:gd name="connsiteX2" fmla="*/ 374386 w 374386"/>
              <a:gd name="connsiteY2" fmla="*/ 769441 h 769441"/>
              <a:gd name="connsiteX3" fmla="*/ 0 w 374386"/>
              <a:gd name="connsiteY3" fmla="*/ 769441 h 769441"/>
              <a:gd name="connsiteX4" fmla="*/ 0 w 374386"/>
              <a:gd name="connsiteY4" fmla="*/ 0 h 769441"/>
              <a:gd name="connsiteX0" fmla="*/ 0 w 641086"/>
              <a:gd name="connsiteY0" fmla="*/ 0 h 826591"/>
              <a:gd name="connsiteX1" fmla="*/ 374386 w 641086"/>
              <a:gd name="connsiteY1" fmla="*/ 0 h 826591"/>
              <a:gd name="connsiteX2" fmla="*/ 641086 w 641086"/>
              <a:gd name="connsiteY2" fmla="*/ 826591 h 826591"/>
              <a:gd name="connsiteX3" fmla="*/ 0 w 641086"/>
              <a:gd name="connsiteY3" fmla="*/ 769441 h 826591"/>
              <a:gd name="connsiteX4" fmla="*/ 0 w 641086"/>
              <a:gd name="connsiteY4" fmla="*/ 0 h 826591"/>
              <a:gd name="connsiteX0" fmla="*/ 0 w 457962"/>
              <a:gd name="connsiteY0" fmla="*/ 0 h 785661"/>
              <a:gd name="connsiteX1" fmla="*/ 374386 w 457962"/>
              <a:gd name="connsiteY1" fmla="*/ 0 h 785661"/>
              <a:gd name="connsiteX2" fmla="*/ 457962 w 457962"/>
              <a:gd name="connsiteY2" fmla="*/ 785661 h 785661"/>
              <a:gd name="connsiteX3" fmla="*/ 0 w 457962"/>
              <a:gd name="connsiteY3" fmla="*/ 769441 h 785661"/>
              <a:gd name="connsiteX4" fmla="*/ 0 w 457962"/>
              <a:gd name="connsiteY4" fmla="*/ 0 h 785661"/>
              <a:gd name="connsiteX0" fmla="*/ 0 w 403025"/>
              <a:gd name="connsiteY0" fmla="*/ 0 h 806126"/>
              <a:gd name="connsiteX1" fmla="*/ 374386 w 403025"/>
              <a:gd name="connsiteY1" fmla="*/ 0 h 806126"/>
              <a:gd name="connsiteX2" fmla="*/ 403025 w 403025"/>
              <a:gd name="connsiteY2" fmla="*/ 806126 h 806126"/>
              <a:gd name="connsiteX3" fmla="*/ 0 w 403025"/>
              <a:gd name="connsiteY3" fmla="*/ 769441 h 806126"/>
              <a:gd name="connsiteX4" fmla="*/ 0 w 403025"/>
              <a:gd name="connsiteY4" fmla="*/ 0 h 806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025" h="806126">
                <a:moveTo>
                  <a:pt x="0" y="0"/>
                </a:moveTo>
                <a:lnTo>
                  <a:pt x="374386" y="0"/>
                </a:lnTo>
                <a:lnTo>
                  <a:pt x="403025" y="806126"/>
                </a:lnTo>
                <a:lnTo>
                  <a:pt x="0" y="769441"/>
                </a:lnTo>
                <a:lnTo>
                  <a:pt x="0" y="0"/>
                </a:lnTo>
                <a:close/>
              </a:path>
            </a:pathLst>
          </a:custGeom>
          <a:noFill/>
        </p:spPr>
        <p:txBody>
          <a:bodyPr wrap="square" rtlCol="0">
            <a:spAutoFit/>
          </a:bodyPr>
          <a:lstStyle/>
          <a:p>
            <a:r>
              <a:rPr lang="en-US" sz="4400" dirty="0" smtClean="0"/>
              <a:t>V</a:t>
            </a:r>
            <a:endParaRPr lang="en-US" sz="4400" dirty="0"/>
          </a:p>
        </p:txBody>
      </p:sp>
      <p:sp>
        <p:nvSpPr>
          <p:cNvPr id="23" name="Oval 22"/>
          <p:cNvSpPr/>
          <p:nvPr/>
        </p:nvSpPr>
        <p:spPr>
          <a:xfrm>
            <a:off x="5971778" y="9708082"/>
            <a:ext cx="335590" cy="59745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Arrow Connector 24"/>
          <p:cNvCxnSpPr/>
          <p:nvPr/>
        </p:nvCxnSpPr>
        <p:spPr>
          <a:xfrm flipV="1">
            <a:off x="6116568" y="9452190"/>
            <a:ext cx="0" cy="255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5682163" y="8984952"/>
            <a:ext cx="1383213" cy="584775"/>
          </a:xfrm>
          <a:prstGeom prst="rect">
            <a:avLst/>
          </a:prstGeom>
          <a:noFill/>
        </p:spPr>
        <p:txBody>
          <a:bodyPr wrap="square" rtlCol="0">
            <a:spAutoFit/>
          </a:bodyPr>
          <a:lstStyle/>
          <a:p>
            <a:r>
              <a:rPr lang="en-US" sz="3200" dirty="0" smtClean="0"/>
              <a:t>AND</a:t>
            </a:r>
            <a:endParaRPr lang="en-US" sz="3200" dirty="0"/>
          </a:p>
        </p:txBody>
      </p:sp>
    </p:spTree>
    <p:extLst>
      <p:ext uri="{BB962C8B-B14F-4D97-AF65-F5344CB8AC3E}">
        <p14:creationId xmlns:p14="http://schemas.microsoft.com/office/powerpoint/2010/main" val="14339258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4423</TotalTime>
  <Words>344</Words>
  <Application>Microsoft Office PowerPoint</Application>
  <PresentationFormat>Custom</PresentationFormat>
  <Paragraphs>68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 Math</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 Haacker</dc:creator>
  <cp:lastModifiedBy>Rahb</cp:lastModifiedBy>
  <cp:revision>115</cp:revision>
  <dcterms:created xsi:type="dcterms:W3CDTF">2015-11-11T19:06:14Z</dcterms:created>
  <dcterms:modified xsi:type="dcterms:W3CDTF">2017-08-08T18:38:19Z</dcterms:modified>
</cp:coreProperties>
</file>